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2"/>
  </p:notesMasterIdLst>
  <p:handoutMasterIdLst>
    <p:handoutMasterId r:id="rId73"/>
  </p:handoutMasterIdLst>
  <p:sldIdLst>
    <p:sldId id="348" r:id="rId2"/>
    <p:sldId id="354" r:id="rId3"/>
    <p:sldId id="355" r:id="rId4"/>
    <p:sldId id="356" r:id="rId5"/>
    <p:sldId id="416" r:id="rId6"/>
    <p:sldId id="358" r:id="rId7"/>
    <p:sldId id="360" r:id="rId8"/>
    <p:sldId id="361" r:id="rId9"/>
    <p:sldId id="417" r:id="rId10"/>
    <p:sldId id="418" r:id="rId11"/>
    <p:sldId id="419" r:id="rId12"/>
    <p:sldId id="420" r:id="rId13"/>
    <p:sldId id="421" r:id="rId14"/>
    <p:sldId id="422" r:id="rId15"/>
    <p:sldId id="423" r:id="rId16"/>
    <p:sldId id="424" r:id="rId17"/>
    <p:sldId id="425" r:id="rId18"/>
    <p:sldId id="426" r:id="rId19"/>
    <p:sldId id="427" r:id="rId20"/>
    <p:sldId id="428" r:id="rId21"/>
    <p:sldId id="429" r:id="rId22"/>
    <p:sldId id="430" r:id="rId23"/>
    <p:sldId id="374" r:id="rId24"/>
    <p:sldId id="376" r:id="rId25"/>
    <p:sldId id="377" r:id="rId26"/>
    <p:sldId id="431" r:id="rId27"/>
    <p:sldId id="432" r:id="rId28"/>
    <p:sldId id="433" r:id="rId29"/>
    <p:sldId id="434" r:id="rId30"/>
    <p:sldId id="435" r:id="rId31"/>
    <p:sldId id="436" r:id="rId32"/>
    <p:sldId id="437" r:id="rId33"/>
    <p:sldId id="438" r:id="rId34"/>
    <p:sldId id="439" r:id="rId35"/>
    <p:sldId id="440" r:id="rId36"/>
    <p:sldId id="441" r:id="rId37"/>
    <p:sldId id="442" r:id="rId38"/>
    <p:sldId id="443" r:id="rId39"/>
    <p:sldId id="444" r:id="rId40"/>
    <p:sldId id="445" r:id="rId41"/>
    <p:sldId id="446" r:id="rId42"/>
    <p:sldId id="447" r:id="rId43"/>
    <p:sldId id="448" r:id="rId44"/>
    <p:sldId id="449" r:id="rId45"/>
    <p:sldId id="450" r:id="rId46"/>
    <p:sldId id="395" r:id="rId47"/>
    <p:sldId id="396" r:id="rId48"/>
    <p:sldId id="397" r:id="rId49"/>
    <p:sldId id="451" r:id="rId50"/>
    <p:sldId id="452" r:id="rId51"/>
    <p:sldId id="453" r:id="rId52"/>
    <p:sldId id="454" r:id="rId53"/>
    <p:sldId id="455" r:id="rId54"/>
    <p:sldId id="456" r:id="rId55"/>
    <p:sldId id="457" r:id="rId56"/>
    <p:sldId id="458" r:id="rId57"/>
    <p:sldId id="459" r:id="rId58"/>
    <p:sldId id="460" r:id="rId59"/>
    <p:sldId id="461" r:id="rId60"/>
    <p:sldId id="409" r:id="rId61"/>
    <p:sldId id="410" r:id="rId62"/>
    <p:sldId id="462" r:id="rId63"/>
    <p:sldId id="463" r:id="rId64"/>
    <p:sldId id="464" r:id="rId65"/>
    <p:sldId id="465" r:id="rId66"/>
    <p:sldId id="466" r:id="rId67"/>
    <p:sldId id="467" r:id="rId68"/>
    <p:sldId id="468" r:id="rId69"/>
    <p:sldId id="415" r:id="rId70"/>
    <p:sldId id="469" r:id="rId7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xmlns:mv="urn:schemas-microsoft-com:mac:vml" xmlns:mc="http://schemas.openxmlformats.org/markup-compatibility/2006">
        <p15:guide id="1" orient="horz" pos="2160">
          <p15:clr>
            <a:srgbClr val="A4A3A4"/>
          </p15:clr>
        </p15:guide>
        <p15:guide id="2" pos="2880">
          <p15:clr>
            <a:srgbClr val="A4A3A4"/>
          </p15:clr>
        </p15:guide>
      </p15:sldGuideLst>
    </p:ext>
    <p:ext uri="{2D200454-40CA-4A62-9FC3-DE9A4176ACB9}">
      <p15:notesGuideLst xmlns:p15="http://schemas.microsoft.com/office/powerpoint/2012/main" xmlns="" xmlns:mv="urn:schemas-microsoft-com:mac:vml" xmlns:mc="http://schemas.openxmlformats.org/markup-compatibility/2006">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xmlns:mv="urn:schemas-microsoft-com:mac:vml" xmlns:mc="http://schemas.openxmlformats.org/markup-compatibility/2006"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92" autoAdjust="0"/>
    <p:restoredTop sz="95122" autoAdjust="0"/>
  </p:normalViewPr>
  <p:slideViewPr>
    <p:cSldViewPr>
      <p:cViewPr>
        <p:scale>
          <a:sx n="118" d="100"/>
          <a:sy n="118" d="100"/>
        </p:scale>
        <p:origin x="-1434" y="-60"/>
      </p:cViewPr>
      <p:guideLst>
        <p:guide orient="horz" pos="2160"/>
        <p:guide pos="2880"/>
      </p:guideLst>
    </p:cSldViewPr>
  </p:slideViewPr>
  <p:outlineViewPr>
    <p:cViewPr>
      <p:scale>
        <a:sx n="33" d="100"/>
        <a:sy n="33" d="100"/>
      </p:scale>
      <p:origin x="0" y="47250"/>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54" d="100"/>
          <a:sy n="54" d="100"/>
        </p:scale>
        <p:origin x="1794"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pPr/>
              <a:t>9/17/2018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pPr/>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pPr/>
              <a:t>9/17/2018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pPr/>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B30035E8-9C93-344A-B4B0-4105A6949414}" type="slidenum">
              <a:rPr lang="en-US" sz="1200" b="0"/>
              <a:pPr/>
              <a:t>5</a:t>
            </a:fld>
            <a:endParaRPr lang="en-US" sz="1200" b="0"/>
          </a:p>
        </p:txBody>
      </p:sp>
      <p:sp>
        <p:nvSpPr>
          <p:cNvPr id="5122" name="Rectangle 2050"/>
          <p:cNvSpPr>
            <a:spLocks noGrp="1" noRot="1" noChangeAspect="1" noChangeArrowheads="1" noTextEdit="1"/>
          </p:cNvSpPr>
          <p:nvPr>
            <p:ph type="sldImg"/>
          </p:nvPr>
        </p:nvSpPr>
        <p:spPr>
          <a:ln/>
        </p:spPr>
      </p:sp>
      <p:sp>
        <p:nvSpPr>
          <p:cNvPr id="5123"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extLst>
      <p:ext uri="{BB962C8B-B14F-4D97-AF65-F5344CB8AC3E}">
        <p14:creationId xmlns:p14="http://schemas.microsoft.com/office/powerpoint/2010/main" val="3971006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A3C4FAF-B561-B64B-BB23-5751E1E5538B}" type="slidenum">
              <a:rPr lang="en-US" sz="1200" b="0"/>
              <a:pPr/>
              <a:t>6</a:t>
            </a:fld>
            <a:endParaRPr lang="en-US" sz="1200" b="0"/>
          </a:p>
        </p:txBody>
      </p:sp>
      <p:sp>
        <p:nvSpPr>
          <p:cNvPr id="12290" name="Rectangle 1026"/>
          <p:cNvSpPr>
            <a:spLocks noGrp="1" noRot="1" noChangeAspect="1" noChangeArrowheads="1" noTextEdit="1"/>
          </p:cNvSpPr>
          <p:nvPr>
            <p:ph type="sldImg"/>
          </p:nvPr>
        </p:nvSpPr>
        <p:spPr>
          <a:ln/>
        </p:spPr>
      </p:sp>
      <p:sp>
        <p:nvSpPr>
          <p:cNvPr id="12291"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B550156A-8DB5-F348-A6CE-122DD843604E}" type="slidenum">
              <a:rPr lang="en-US" sz="1200" b="0"/>
              <a:pPr/>
              <a:t>8</a:t>
            </a:fld>
            <a:endParaRPr lang="en-US" sz="1200" b="0"/>
          </a:p>
        </p:txBody>
      </p:sp>
      <p:sp>
        <p:nvSpPr>
          <p:cNvPr id="17410" name="Rectangle 1026"/>
          <p:cNvSpPr>
            <a:spLocks noGrp="1" noRot="1" noChangeAspect="1" noChangeArrowheads="1"/>
          </p:cNvSpPr>
          <p:nvPr>
            <p:ph type="sldImg"/>
          </p:nvPr>
        </p:nvSpPr>
        <p:spPr>
          <a:solidFill>
            <a:srgbClr val="FFFFFF"/>
          </a:solidFill>
          <a:ln/>
        </p:spPr>
      </p:sp>
      <p:sp>
        <p:nvSpPr>
          <p:cNvPr id="17411" name="Rectangle 1027"/>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51CF8B1A-DADC-6C46-A215-2235975B2B50}" type="slidenum">
              <a:rPr lang="en-US" sz="1200" b="0"/>
              <a:pPr/>
              <a:t>23</a:t>
            </a:fld>
            <a:endParaRPr lang="en-US" sz="1200" b="0"/>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FA93C907-75A9-5F4D-83FF-FA3BA445886D}" type="slidenum">
              <a:rPr lang="en-US" sz="1200" b="0"/>
              <a:pPr/>
              <a:t>25</a:t>
            </a:fld>
            <a:endParaRPr lang="en-US" sz="1200" b="0"/>
          </a:p>
        </p:txBody>
      </p:sp>
      <p:sp>
        <p:nvSpPr>
          <p:cNvPr id="43010" name="Rectangle 2"/>
          <p:cNvSpPr>
            <a:spLocks noGrp="1" noRot="1" noChangeAspect="1" noChangeArrowheads="1"/>
          </p:cNvSpPr>
          <p:nvPr>
            <p:ph type="sldImg"/>
          </p:nvPr>
        </p:nvSpPr>
        <p:spPr>
          <a:solidFill>
            <a:srgbClr val="FFFFFF"/>
          </a:solidFill>
          <a:ln/>
        </p:spPr>
      </p:sp>
      <p:sp>
        <p:nvSpPr>
          <p:cNvPr id="43011"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FA93C907-75A9-5F4D-83FF-FA3BA445886D}" type="slidenum">
              <a:rPr lang="en-US" sz="1200" b="0"/>
              <a:pPr/>
              <a:t>26</a:t>
            </a:fld>
            <a:endParaRPr lang="en-US" sz="1200" b="0"/>
          </a:p>
        </p:txBody>
      </p:sp>
      <p:sp>
        <p:nvSpPr>
          <p:cNvPr id="43010" name="Rectangle 2"/>
          <p:cNvSpPr>
            <a:spLocks noGrp="1" noRot="1" noChangeAspect="1" noChangeArrowheads="1"/>
          </p:cNvSpPr>
          <p:nvPr>
            <p:ph type="sldImg"/>
          </p:nvPr>
        </p:nvSpPr>
        <p:spPr>
          <a:solidFill>
            <a:srgbClr val="FFFFFF"/>
          </a:solidFill>
          <a:ln/>
        </p:spPr>
      </p:sp>
      <p:sp>
        <p:nvSpPr>
          <p:cNvPr id="43011"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FA93C907-75A9-5F4D-83FF-FA3BA445886D}" type="slidenum">
              <a:rPr lang="en-US" sz="1200" b="0"/>
              <a:pPr/>
              <a:t>27</a:t>
            </a:fld>
            <a:endParaRPr lang="en-US" sz="1200" b="0"/>
          </a:p>
        </p:txBody>
      </p:sp>
      <p:sp>
        <p:nvSpPr>
          <p:cNvPr id="43010" name="Rectangle 2"/>
          <p:cNvSpPr>
            <a:spLocks noGrp="1" noRot="1" noChangeAspect="1" noChangeArrowheads="1"/>
          </p:cNvSpPr>
          <p:nvPr>
            <p:ph type="sldImg"/>
          </p:nvPr>
        </p:nvSpPr>
        <p:spPr>
          <a:solidFill>
            <a:srgbClr val="FFFFFF"/>
          </a:solidFill>
          <a:ln/>
        </p:spPr>
      </p:sp>
      <p:sp>
        <p:nvSpPr>
          <p:cNvPr id="43011"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44</a:t>
            </a:fld>
            <a:endParaRPr lang="en-US" dirty="0"/>
          </a:p>
        </p:txBody>
      </p:sp>
    </p:spTree>
    <p:extLst>
      <p:ext uri="{BB962C8B-B14F-4D97-AF65-F5344CB8AC3E}">
        <p14:creationId xmlns:p14="http://schemas.microsoft.com/office/powerpoint/2010/main" val="7986331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45</a:t>
            </a:fld>
            <a:endParaRPr lang="en-US" dirty="0"/>
          </a:p>
        </p:txBody>
      </p:sp>
    </p:spTree>
    <p:extLst>
      <p:ext uri="{BB962C8B-B14F-4D97-AF65-F5344CB8AC3E}">
        <p14:creationId xmlns:p14="http://schemas.microsoft.com/office/powerpoint/2010/main" val="7986331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BD914776-FAB3-DF40-AF74-53C13B3DC19E}" type="slidenum">
              <a:rPr lang="en-US" sz="1200" b="0"/>
              <a:pPr/>
              <a:t>46</a:t>
            </a:fld>
            <a:endParaRPr lang="en-US" sz="1200" b="0"/>
          </a:p>
        </p:txBody>
      </p:sp>
      <p:sp>
        <p:nvSpPr>
          <p:cNvPr id="71682" name="Rectangle 2"/>
          <p:cNvSpPr>
            <a:spLocks noGrp="1" noRot="1" noChangeAspect="1" noChangeArrowheads="1"/>
          </p:cNvSpPr>
          <p:nvPr>
            <p:ph type="sldImg"/>
          </p:nvPr>
        </p:nvSpPr>
        <p:spPr>
          <a:solidFill>
            <a:srgbClr val="FFFFFF"/>
          </a:solidFill>
          <a:ln/>
        </p:spPr>
      </p:sp>
      <p:sp>
        <p:nvSpPr>
          <p:cNvPr id="71683"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3C2A475A-A0AD-AF4F-ABB1-2E6277C331D9}" type="slidenum">
              <a:rPr lang="en-US" sz="1200" b="0"/>
              <a:pPr/>
              <a:t>47</a:t>
            </a:fld>
            <a:endParaRPr lang="en-US" sz="1200" b="0"/>
          </a:p>
        </p:txBody>
      </p:sp>
      <p:sp>
        <p:nvSpPr>
          <p:cNvPr id="73730" name="Rectangle 2"/>
          <p:cNvSpPr>
            <a:spLocks noGrp="1" noRot="1" noChangeAspect="1" noChangeArrowheads="1"/>
          </p:cNvSpPr>
          <p:nvPr>
            <p:ph type="sldImg"/>
          </p:nvPr>
        </p:nvSpPr>
        <p:spPr>
          <a:solidFill>
            <a:srgbClr val="FFFFFF"/>
          </a:solidFill>
          <a:ln/>
        </p:spPr>
      </p:sp>
      <p:sp>
        <p:nvSpPr>
          <p:cNvPr id="73731"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433EC543-0513-8F40-90DE-46B4BE396A0A}" type="slidenum">
              <a:rPr lang="en-US" sz="1200" b="0"/>
              <a:pPr/>
              <a:t>48</a:t>
            </a:fld>
            <a:endParaRPr lang="en-US" sz="1200" b="0"/>
          </a:p>
        </p:txBody>
      </p:sp>
      <p:sp>
        <p:nvSpPr>
          <p:cNvPr id="75778" name="Rectangle 2"/>
          <p:cNvSpPr>
            <a:spLocks noGrp="1" noRot="1" noChangeAspect="1" noChangeArrowheads="1"/>
          </p:cNvSpPr>
          <p:nvPr>
            <p:ph type="sldImg"/>
          </p:nvPr>
        </p:nvSpPr>
        <p:spPr>
          <a:solidFill>
            <a:srgbClr val="FFFFFF"/>
          </a:solidFill>
          <a:ln/>
        </p:spPr>
      </p:sp>
      <p:sp>
        <p:nvSpPr>
          <p:cNvPr id="7577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433EC543-0513-8F40-90DE-46B4BE396A0A}" type="slidenum">
              <a:rPr lang="en-US" sz="1200" b="0"/>
              <a:pPr/>
              <a:t>49</a:t>
            </a:fld>
            <a:endParaRPr lang="en-US" sz="1200" b="0"/>
          </a:p>
        </p:txBody>
      </p:sp>
      <p:sp>
        <p:nvSpPr>
          <p:cNvPr id="75778" name="Rectangle 2"/>
          <p:cNvSpPr>
            <a:spLocks noGrp="1" noRot="1" noChangeAspect="1" noChangeArrowheads="1"/>
          </p:cNvSpPr>
          <p:nvPr>
            <p:ph type="sldImg"/>
          </p:nvPr>
        </p:nvSpPr>
        <p:spPr>
          <a:solidFill>
            <a:srgbClr val="FFFFFF"/>
          </a:solidFill>
          <a:ln/>
        </p:spPr>
      </p:sp>
      <p:sp>
        <p:nvSpPr>
          <p:cNvPr id="7577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433EC543-0513-8F40-90DE-46B4BE396A0A}" type="slidenum">
              <a:rPr lang="en-US" sz="1200" b="0"/>
              <a:pPr/>
              <a:t>50</a:t>
            </a:fld>
            <a:endParaRPr lang="en-US" sz="1200" b="0"/>
          </a:p>
        </p:txBody>
      </p:sp>
      <p:sp>
        <p:nvSpPr>
          <p:cNvPr id="75778" name="Rectangle 2"/>
          <p:cNvSpPr>
            <a:spLocks noGrp="1" noRot="1" noChangeAspect="1" noChangeArrowheads="1"/>
          </p:cNvSpPr>
          <p:nvPr>
            <p:ph type="sldImg"/>
          </p:nvPr>
        </p:nvSpPr>
        <p:spPr>
          <a:solidFill>
            <a:srgbClr val="FFFFFF"/>
          </a:solidFill>
          <a:ln/>
        </p:spPr>
      </p:sp>
      <p:sp>
        <p:nvSpPr>
          <p:cNvPr id="7577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433EC543-0513-8F40-90DE-46B4BE396A0A}" type="slidenum">
              <a:rPr lang="en-US" sz="1200" b="0"/>
              <a:pPr/>
              <a:t>51</a:t>
            </a:fld>
            <a:endParaRPr lang="en-US" sz="1200" b="0"/>
          </a:p>
        </p:txBody>
      </p:sp>
      <p:sp>
        <p:nvSpPr>
          <p:cNvPr id="75778" name="Rectangle 2"/>
          <p:cNvSpPr>
            <a:spLocks noGrp="1" noRot="1" noChangeAspect="1" noChangeArrowheads="1"/>
          </p:cNvSpPr>
          <p:nvPr>
            <p:ph type="sldImg"/>
          </p:nvPr>
        </p:nvSpPr>
        <p:spPr>
          <a:solidFill>
            <a:srgbClr val="FFFFFF"/>
          </a:solidFill>
          <a:ln/>
        </p:spPr>
      </p:sp>
      <p:sp>
        <p:nvSpPr>
          <p:cNvPr id="7577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433EC543-0513-8F40-90DE-46B4BE396A0A}" type="slidenum">
              <a:rPr lang="en-US" sz="1200" b="0"/>
              <a:pPr/>
              <a:t>52</a:t>
            </a:fld>
            <a:endParaRPr lang="en-US" sz="1200" b="0"/>
          </a:p>
        </p:txBody>
      </p:sp>
      <p:sp>
        <p:nvSpPr>
          <p:cNvPr id="75778" name="Rectangle 2"/>
          <p:cNvSpPr>
            <a:spLocks noGrp="1" noRot="1" noChangeAspect="1" noChangeArrowheads="1"/>
          </p:cNvSpPr>
          <p:nvPr>
            <p:ph type="sldImg"/>
          </p:nvPr>
        </p:nvSpPr>
        <p:spPr>
          <a:solidFill>
            <a:srgbClr val="FFFFFF"/>
          </a:solidFill>
          <a:ln/>
        </p:spPr>
      </p:sp>
      <p:sp>
        <p:nvSpPr>
          <p:cNvPr id="7577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433EC543-0513-8F40-90DE-46B4BE396A0A}" type="slidenum">
              <a:rPr lang="en-US" sz="1200" b="0"/>
              <a:pPr/>
              <a:t>53</a:t>
            </a:fld>
            <a:endParaRPr lang="en-US" sz="1200" b="0"/>
          </a:p>
        </p:txBody>
      </p:sp>
      <p:sp>
        <p:nvSpPr>
          <p:cNvPr id="75778" name="Rectangle 2"/>
          <p:cNvSpPr>
            <a:spLocks noGrp="1" noRot="1" noChangeAspect="1" noChangeArrowheads="1"/>
          </p:cNvSpPr>
          <p:nvPr>
            <p:ph type="sldImg"/>
          </p:nvPr>
        </p:nvSpPr>
        <p:spPr>
          <a:solidFill>
            <a:srgbClr val="FFFFFF"/>
          </a:solidFill>
          <a:ln/>
        </p:spPr>
      </p:sp>
      <p:sp>
        <p:nvSpPr>
          <p:cNvPr id="7577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433EC543-0513-8F40-90DE-46B4BE396A0A}" type="slidenum">
              <a:rPr lang="en-US" sz="1200" b="0"/>
              <a:pPr/>
              <a:t>54</a:t>
            </a:fld>
            <a:endParaRPr lang="en-US" sz="1200" b="0"/>
          </a:p>
        </p:txBody>
      </p:sp>
      <p:sp>
        <p:nvSpPr>
          <p:cNvPr id="75778" name="Rectangle 2"/>
          <p:cNvSpPr>
            <a:spLocks noGrp="1" noRot="1" noChangeAspect="1" noChangeArrowheads="1"/>
          </p:cNvSpPr>
          <p:nvPr>
            <p:ph type="sldImg"/>
          </p:nvPr>
        </p:nvSpPr>
        <p:spPr>
          <a:solidFill>
            <a:srgbClr val="FFFFFF"/>
          </a:solidFill>
          <a:ln/>
        </p:spPr>
      </p:sp>
      <p:sp>
        <p:nvSpPr>
          <p:cNvPr id="7577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433EC543-0513-8F40-90DE-46B4BE396A0A}" type="slidenum">
              <a:rPr lang="en-US" sz="1200" b="0"/>
              <a:pPr/>
              <a:t>55</a:t>
            </a:fld>
            <a:endParaRPr lang="en-US" sz="1200" b="0"/>
          </a:p>
        </p:txBody>
      </p:sp>
      <p:sp>
        <p:nvSpPr>
          <p:cNvPr id="75778" name="Rectangle 2"/>
          <p:cNvSpPr>
            <a:spLocks noGrp="1" noRot="1" noChangeAspect="1" noChangeArrowheads="1"/>
          </p:cNvSpPr>
          <p:nvPr>
            <p:ph type="sldImg"/>
          </p:nvPr>
        </p:nvSpPr>
        <p:spPr>
          <a:solidFill>
            <a:srgbClr val="FFFFFF"/>
          </a:solidFill>
          <a:ln/>
        </p:spPr>
      </p:sp>
      <p:sp>
        <p:nvSpPr>
          <p:cNvPr id="7577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433EC543-0513-8F40-90DE-46B4BE396A0A}" type="slidenum">
              <a:rPr lang="en-US" sz="1200" b="0"/>
              <a:pPr/>
              <a:t>56</a:t>
            </a:fld>
            <a:endParaRPr lang="en-US" sz="1200" b="0"/>
          </a:p>
        </p:txBody>
      </p:sp>
      <p:sp>
        <p:nvSpPr>
          <p:cNvPr id="75778" name="Rectangle 2"/>
          <p:cNvSpPr>
            <a:spLocks noGrp="1" noRot="1" noChangeAspect="1" noChangeArrowheads="1"/>
          </p:cNvSpPr>
          <p:nvPr>
            <p:ph type="sldImg"/>
          </p:nvPr>
        </p:nvSpPr>
        <p:spPr>
          <a:solidFill>
            <a:srgbClr val="FFFFFF"/>
          </a:solidFill>
          <a:ln/>
        </p:spPr>
      </p:sp>
      <p:sp>
        <p:nvSpPr>
          <p:cNvPr id="7577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433EC543-0513-8F40-90DE-46B4BE396A0A}" type="slidenum">
              <a:rPr lang="en-US" sz="1200" b="0"/>
              <a:pPr/>
              <a:t>57</a:t>
            </a:fld>
            <a:endParaRPr lang="en-US" sz="1200" b="0"/>
          </a:p>
        </p:txBody>
      </p:sp>
      <p:sp>
        <p:nvSpPr>
          <p:cNvPr id="75778" name="Rectangle 2"/>
          <p:cNvSpPr>
            <a:spLocks noGrp="1" noRot="1" noChangeAspect="1" noChangeArrowheads="1"/>
          </p:cNvSpPr>
          <p:nvPr>
            <p:ph type="sldImg"/>
          </p:nvPr>
        </p:nvSpPr>
        <p:spPr>
          <a:solidFill>
            <a:srgbClr val="FFFFFF"/>
          </a:solidFill>
          <a:ln/>
        </p:spPr>
      </p:sp>
      <p:sp>
        <p:nvSpPr>
          <p:cNvPr id="7577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433EC543-0513-8F40-90DE-46B4BE396A0A}" type="slidenum">
              <a:rPr lang="en-US" sz="1200" b="0"/>
              <a:pPr/>
              <a:t>58</a:t>
            </a:fld>
            <a:endParaRPr lang="en-US" sz="1200" b="0"/>
          </a:p>
        </p:txBody>
      </p:sp>
      <p:sp>
        <p:nvSpPr>
          <p:cNvPr id="75778" name="Rectangle 2"/>
          <p:cNvSpPr>
            <a:spLocks noGrp="1" noRot="1" noChangeAspect="1" noChangeArrowheads="1"/>
          </p:cNvSpPr>
          <p:nvPr>
            <p:ph type="sldImg"/>
          </p:nvPr>
        </p:nvSpPr>
        <p:spPr>
          <a:solidFill>
            <a:srgbClr val="FFFFFF"/>
          </a:solidFill>
          <a:ln/>
        </p:spPr>
      </p:sp>
      <p:sp>
        <p:nvSpPr>
          <p:cNvPr id="7577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433EC543-0513-8F40-90DE-46B4BE396A0A}" type="slidenum">
              <a:rPr lang="en-US" sz="1200" b="0"/>
              <a:pPr/>
              <a:t>59</a:t>
            </a:fld>
            <a:endParaRPr lang="en-US" sz="1200" b="0"/>
          </a:p>
        </p:txBody>
      </p:sp>
      <p:sp>
        <p:nvSpPr>
          <p:cNvPr id="75778" name="Rectangle 2"/>
          <p:cNvSpPr>
            <a:spLocks noGrp="1" noRot="1" noChangeAspect="1" noChangeArrowheads="1"/>
          </p:cNvSpPr>
          <p:nvPr>
            <p:ph type="sldImg"/>
          </p:nvPr>
        </p:nvSpPr>
        <p:spPr>
          <a:solidFill>
            <a:srgbClr val="FFFFFF"/>
          </a:solidFill>
          <a:ln/>
        </p:spPr>
      </p:sp>
      <p:sp>
        <p:nvSpPr>
          <p:cNvPr id="7577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D7149976-368B-CB40-B6CF-49258CCB2896}" type="slidenum">
              <a:rPr lang="en-US" sz="1200" b="0"/>
              <a:pPr/>
              <a:t>60</a:t>
            </a:fld>
            <a:endParaRPr lang="en-US" sz="1200" b="0"/>
          </a:p>
        </p:txBody>
      </p:sp>
      <p:sp>
        <p:nvSpPr>
          <p:cNvPr id="92162" name="Rectangle 2"/>
          <p:cNvSpPr>
            <a:spLocks noGrp="1" noRot="1" noChangeAspect="1" noChangeArrowheads="1"/>
          </p:cNvSpPr>
          <p:nvPr>
            <p:ph type="sldImg"/>
          </p:nvPr>
        </p:nvSpPr>
        <p:spPr>
          <a:solidFill>
            <a:srgbClr val="FFFFFF"/>
          </a:solidFill>
          <a:ln/>
        </p:spPr>
      </p:sp>
      <p:sp>
        <p:nvSpPr>
          <p:cNvPr id="92163"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A826A3D2-7C3E-EA4B-8EA5-49139BF3ED48}" type="slidenum">
              <a:rPr lang="en-US" sz="1200" b="0"/>
              <a:pPr/>
              <a:t>69</a:t>
            </a:fld>
            <a:endParaRPr lang="en-US" sz="1200" b="0"/>
          </a:p>
        </p:txBody>
      </p:sp>
      <p:sp>
        <p:nvSpPr>
          <p:cNvPr id="99330" name="Rectangle 2"/>
          <p:cNvSpPr>
            <a:spLocks noGrp="1" noRot="1" noChangeAspect="1" noChangeArrowheads="1"/>
          </p:cNvSpPr>
          <p:nvPr>
            <p:ph type="sldImg"/>
          </p:nvPr>
        </p:nvSpPr>
        <p:spPr>
          <a:solidFill>
            <a:srgbClr val="FFFFFF"/>
          </a:solidFill>
          <a:ln/>
        </p:spPr>
      </p:sp>
      <p:sp>
        <p:nvSpPr>
          <p:cNvPr id="99331"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A826A3D2-7C3E-EA4B-8EA5-49139BF3ED48}" type="slidenum">
              <a:rPr lang="en-US" sz="1200" b="0"/>
              <a:pPr/>
              <a:t>70</a:t>
            </a:fld>
            <a:endParaRPr lang="en-US" sz="1200" b="0"/>
          </a:p>
        </p:txBody>
      </p:sp>
      <p:sp>
        <p:nvSpPr>
          <p:cNvPr id="99330" name="Rectangle 2"/>
          <p:cNvSpPr>
            <a:spLocks noGrp="1" noRot="1" noChangeAspect="1" noChangeArrowheads="1"/>
          </p:cNvSpPr>
          <p:nvPr>
            <p:ph type="sldImg"/>
          </p:nvPr>
        </p:nvSpPr>
        <p:spPr>
          <a:solidFill>
            <a:srgbClr val="FFFFFF"/>
          </a:solidFill>
          <a:ln/>
        </p:spPr>
      </p:sp>
      <p:sp>
        <p:nvSpPr>
          <p:cNvPr id="99331"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smtClean="0"/>
              <a:t>Click to edit Master title style</a:t>
            </a:r>
            <a:endParaRPr lang="en-US" dirty="0"/>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18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Add edition here</a:t>
            </a:r>
            <a:endParaRPr lang="en-US" dirty="0"/>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smtClean="0"/>
              <a:t>Chapter ##</a:t>
            </a:r>
            <a:endParaRPr lang="en-US" dirty="0"/>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smtClean="0"/>
              <a:t>Chapter title</a:t>
            </a:r>
            <a:endParaRPr lang="en-US" dirty="0"/>
          </a:p>
        </p:txBody>
      </p:sp>
      <p:pic>
        <p:nvPicPr>
          <p:cNvPr id="17" name="Picture 16"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1200" y="6477000"/>
            <a:ext cx="918000" cy="279915"/>
          </a:xfrm>
          <a:prstGeom prst="rect">
            <a:avLst/>
          </a:prstGeom>
        </p:spPr>
      </p:pic>
      <p:sp>
        <p:nvSpPr>
          <p:cNvPr id="13" name="TextBox 12"/>
          <p:cNvSpPr txBox="1"/>
          <p:nvPr userDrawn="1"/>
        </p:nvSpPr>
        <p:spPr>
          <a:xfrm>
            <a:off x="1981200" y="6457890"/>
            <a:ext cx="7162800" cy="246221"/>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000" b="0" dirty="0" smtClean="0">
                <a:ea typeface="Verdana" panose="020B0604030504040204" pitchFamily="34" charset="0"/>
                <a:cs typeface="Verdana" panose="020B0604030504040204" pitchFamily="34" charset="0"/>
              </a:rPr>
              <a:t>Copyright © 2018,</a:t>
            </a:r>
            <a:r>
              <a:rPr lang="en-US" altLang="en-US" sz="1000" b="0" baseline="0" dirty="0" smtClean="0">
                <a:ea typeface="Verdana" panose="020B0604030504040204" pitchFamily="34" charset="0"/>
                <a:cs typeface="Verdana" panose="020B0604030504040204" pitchFamily="34" charset="0"/>
              </a:rPr>
              <a:t> 2013, 2008 </a:t>
            </a:r>
            <a:r>
              <a:rPr lang="en-US" altLang="en-US" sz="1000" b="0" dirty="0" smtClean="0">
                <a:ea typeface="Verdana" panose="020B0604030504040204" pitchFamily="34" charset="0"/>
                <a:cs typeface="Verdana" panose="020B0604030504040204" pitchFamily="34" charset="0"/>
              </a:rPr>
              <a:t>Pearson Education, Inc.</a:t>
            </a:r>
            <a:r>
              <a:rPr lang="en-US" altLang="en-US" sz="1000" b="0" baseline="0" dirty="0" smtClean="0">
                <a:ea typeface="Verdana" panose="020B0604030504040204" pitchFamily="34" charset="0"/>
                <a:cs typeface="Verdana" panose="020B0604030504040204" pitchFamily="34" charset="0"/>
              </a:rPr>
              <a:t> </a:t>
            </a:r>
            <a:r>
              <a:rPr lang="en-US" altLang="en-US" sz="1000" b="0" dirty="0" smtClean="0">
                <a:ea typeface="Verdana" panose="020B0604030504040204" pitchFamily="34" charset="0"/>
                <a:cs typeface="Verdana" panose="020B0604030504040204" pitchFamily="34" charset="0"/>
              </a:rPr>
              <a:t>All Rights Reserved</a:t>
            </a:r>
          </a:p>
        </p:txBody>
      </p:sp>
      <p:pic>
        <p:nvPicPr>
          <p:cNvPr id="15" name="Picture 14" descr="Moini_Cover_HiRES2.jp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a:solidFill>
              <a:schemeClr val="tx1"/>
            </a:solidFill>
          </a:ln>
          <a:effectLst>
            <a:outerShdw blurRad="50800" dist="50800" dir="2700000" algn="tl" rotWithShape="0">
              <a:srgbClr val="000000">
                <a:alpha val="65000"/>
              </a:srgbClr>
            </a:outerShdw>
          </a:effectLst>
        </p:spPr>
      </p:pic>
    </p:spTree>
    <p:extLst>
      <p:ext uri="{BB962C8B-B14F-4D97-AF65-F5344CB8AC3E}">
        <p14:creationId xmlns:p14="http://schemas.microsoft.com/office/powerpoint/2010/main" val="2981062836"/>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buClr>
                <a:srgbClr val="007FA3"/>
              </a:buClr>
              <a:buSzPct val="100000"/>
              <a:defRPr/>
            </a:lvl1pPr>
            <a:lvl2pPr>
              <a:buClr>
                <a:srgbClr val="007FA3"/>
              </a:buClr>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6" name="Footer Placeholder 4"/>
          <p:cNvSpPr>
            <a:spLocks noGrp="1"/>
          </p:cNvSpPr>
          <p:nvPr>
            <p:ph type="ftr" sz="quarter" idx="11"/>
          </p:nvPr>
        </p:nvSpPr>
        <p:spPr>
          <a:xfrm>
            <a:off x="93969" y="6172200"/>
            <a:ext cx="8595360" cy="235463"/>
          </a:xfrm>
          <a:prstGeom prst="rect">
            <a:avLst/>
          </a:prstGeom>
        </p:spPr>
        <p:txBody>
          <a:bodyPr/>
          <a:lstStyle/>
          <a:p>
            <a:endParaRPr lang="en-US" dirty="0"/>
          </a:p>
        </p:txBody>
      </p:sp>
    </p:spTree>
    <p:extLst>
      <p:ext uri="{BB962C8B-B14F-4D97-AF65-F5344CB8AC3E}">
        <p14:creationId xmlns:p14="http://schemas.microsoft.com/office/powerpoint/2010/main" val="1210909346"/>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457200" indent="-457200">
              <a:buClr>
                <a:srgbClr val="007FA3"/>
              </a:buClr>
              <a:buSzPct val="100000"/>
              <a:buFont typeface="+mj-lt"/>
              <a:buAutoNum type="arabicPeriod"/>
              <a:defRPr/>
            </a:lvl1pPr>
            <a:lvl2pPr marL="800100" indent="-342900">
              <a:buClr>
                <a:srgbClr val="007FA3"/>
              </a:buClr>
              <a:buFont typeface="+mj-lt"/>
              <a:buAutoNum type="arabicPeriod"/>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6" name="Footer Placeholder 4"/>
          <p:cNvSpPr>
            <a:spLocks noGrp="1"/>
          </p:cNvSpPr>
          <p:nvPr>
            <p:ph type="ftr" sz="quarter" idx="11"/>
          </p:nvPr>
        </p:nvSpPr>
        <p:spPr>
          <a:xfrm>
            <a:off x="93969" y="6172200"/>
            <a:ext cx="8595360" cy="235463"/>
          </a:xfrm>
          <a:prstGeom prst="rect">
            <a:avLst/>
          </a:prstGeom>
        </p:spPr>
        <p:txBody>
          <a:bodyPr/>
          <a:lstStyle/>
          <a:p>
            <a:endParaRPr lang="en-US" dirty="0"/>
          </a:p>
        </p:txBody>
      </p:sp>
    </p:spTree>
    <p:extLst>
      <p:ext uri="{BB962C8B-B14F-4D97-AF65-F5344CB8AC3E}">
        <p14:creationId xmlns:p14="http://schemas.microsoft.com/office/powerpoint/2010/main" val="168582348"/>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3061228"/>
          </a:xfrm>
        </p:spPr>
        <p:txBody>
          <a:bodyPr/>
          <a:lstStyle>
            <a:lvl1pPr algn="ctr">
              <a:defRPr sz="36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3429000"/>
            <a:ext cx="8229600" cy="2697163"/>
          </a:xfrm>
        </p:spPr>
        <p:txBody>
          <a:bodyPr/>
          <a:lstStyle>
            <a:lvl1pPr marL="0" indent="0" algn="ctr">
              <a:buClr>
                <a:srgbClr val="007FA3"/>
              </a:buClr>
              <a:buSzPct val="100000"/>
              <a:buNone/>
              <a:defRPr sz="2800"/>
            </a:lvl1pPr>
            <a:lvl2pPr>
              <a:buClr>
                <a:srgbClr val="007FA3"/>
              </a:buClr>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smtClean="0"/>
              <a:t>Click to edit Master text styles</a:t>
            </a:r>
          </a:p>
        </p:txBody>
      </p:sp>
      <p:sp>
        <p:nvSpPr>
          <p:cNvPr id="6" name="Footer Placeholder 4"/>
          <p:cNvSpPr>
            <a:spLocks noGrp="1"/>
          </p:cNvSpPr>
          <p:nvPr>
            <p:ph type="ftr" sz="quarter" idx="11"/>
          </p:nvPr>
        </p:nvSpPr>
        <p:spPr>
          <a:xfrm>
            <a:off x="93969" y="6172200"/>
            <a:ext cx="8595360" cy="235463"/>
          </a:xfrm>
          <a:prstGeom prst="rect">
            <a:avLst/>
          </a:prstGeom>
        </p:spPr>
        <p:txBody>
          <a:bodyPr/>
          <a:lstStyle/>
          <a:p>
            <a:endParaRPr lang="en-US" dirty="0"/>
          </a:p>
        </p:txBody>
      </p:sp>
    </p:spTree>
    <p:extLst>
      <p:ext uri="{BB962C8B-B14F-4D97-AF65-F5344CB8AC3E}">
        <p14:creationId xmlns:p14="http://schemas.microsoft.com/office/powerpoint/2010/main" val="3299371140"/>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19456"/>
            <a:ext cx="8229600" cy="1066800"/>
          </a:xfrm>
        </p:spPr>
        <p:txBody>
          <a:bodyPr anchor="t"/>
          <a:lstStyle>
            <a:lvl1pPr>
              <a:defRPr sz="3400">
                <a:solidFill>
                  <a:srgbClr val="007FA3"/>
                </a:solidFill>
              </a:defRPr>
            </a:lvl1pPr>
          </a:lstStyle>
          <a:p>
            <a:r>
              <a:rPr lang="en-US" dirty="0" smtClean="0"/>
              <a:t>Click to add figure number and title</a:t>
            </a:r>
            <a:endParaRPr lang="en-US" dirty="0"/>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16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smtClean="0"/>
              <a:t>Click to add caption</a:t>
            </a:r>
            <a:endParaRPr lang="en-US" dirty="0"/>
          </a:p>
        </p:txBody>
      </p:sp>
      <p:sp>
        <p:nvSpPr>
          <p:cNvPr id="12" name="TextBox 11"/>
          <p:cNvSpPr txBox="1"/>
          <p:nvPr userDrawn="1"/>
        </p:nvSpPr>
        <p:spPr>
          <a:xfrm>
            <a:off x="1981200" y="6457890"/>
            <a:ext cx="7162800" cy="200055"/>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700" b="0" dirty="0" smtClean="0">
                <a:ea typeface="Verdana" panose="020B0604030504040204" pitchFamily="34" charset="0"/>
                <a:cs typeface="Verdana" panose="020B0604030504040204" pitchFamily="34" charset="0"/>
              </a:rPr>
              <a:t>Copyright © 2017,</a:t>
            </a:r>
            <a:r>
              <a:rPr lang="en-US" altLang="en-US" sz="700" b="0" baseline="0" dirty="0" smtClean="0">
                <a:ea typeface="Verdana" panose="020B0604030504040204" pitchFamily="34" charset="0"/>
                <a:cs typeface="Verdana" panose="020B0604030504040204" pitchFamily="34" charset="0"/>
              </a:rPr>
              <a:t> </a:t>
            </a:r>
            <a:r>
              <a:rPr lang="en-US" altLang="en-US" sz="700" b="0" dirty="0" smtClean="0">
                <a:ea typeface="Verdana" panose="020B0604030504040204" pitchFamily="34" charset="0"/>
                <a:cs typeface="Verdana" panose="020B0604030504040204" pitchFamily="34" charset="0"/>
              </a:rPr>
              <a:t>Pearson Education, Inc.</a:t>
            </a:r>
            <a:r>
              <a:rPr lang="en-US" altLang="en-US" sz="700" b="0" baseline="0" dirty="0" smtClean="0">
                <a:ea typeface="Verdana" panose="020B0604030504040204" pitchFamily="34" charset="0"/>
                <a:cs typeface="Verdana" panose="020B0604030504040204" pitchFamily="34" charset="0"/>
              </a:rPr>
              <a:t> </a:t>
            </a:r>
            <a:r>
              <a:rPr lang="en-US" altLang="en-US" sz="700" b="0" dirty="0" smtClean="0">
                <a:ea typeface="Verdana" panose="020B0604030504040204" pitchFamily="34" charset="0"/>
                <a:cs typeface="Verdana" panose="020B0604030504040204" pitchFamily="34" charset="0"/>
              </a:rPr>
              <a:t>All Rights Reserved</a:t>
            </a:r>
          </a:p>
        </p:txBody>
      </p:sp>
      <p:pic>
        <p:nvPicPr>
          <p:cNvPr id="6" name="Picture 5"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1200" y="6477000"/>
            <a:ext cx="918000" cy="279915"/>
          </a:xfrm>
          <a:prstGeom prst="rect">
            <a:avLst/>
          </a:prstGeom>
        </p:spPr>
      </p:pic>
    </p:spTree>
    <p:extLst>
      <p:ext uri="{BB962C8B-B14F-4D97-AF65-F5344CB8AC3E}">
        <p14:creationId xmlns:p14="http://schemas.microsoft.com/office/powerpoint/2010/main" val="2203796096"/>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1_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5715000"/>
            <a:ext cx="8229600" cy="685800"/>
          </a:xfrm>
        </p:spPr>
        <p:txBody>
          <a:bodyPr anchor="b" anchorCtr="0"/>
          <a:lstStyle>
            <a:lvl1pPr>
              <a:defRPr sz="1400" b="0">
                <a:solidFill>
                  <a:schemeClr val="tx2"/>
                </a:solidFill>
                <a:latin typeface="Verdana"/>
                <a:cs typeface="Verdana"/>
              </a:defRPr>
            </a:lvl1pPr>
          </a:lstStyle>
          <a:p>
            <a:r>
              <a:rPr lang="en-US" dirty="0" smtClean="0"/>
              <a:t>Click to add figure number and title</a:t>
            </a:r>
            <a:endParaRPr lang="en-US" dirty="0"/>
          </a:p>
        </p:txBody>
      </p:sp>
      <p:pic>
        <p:nvPicPr>
          <p:cNvPr id="6" name="Picture 5"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1200" y="6477000"/>
            <a:ext cx="918000" cy="279915"/>
          </a:xfrm>
          <a:prstGeom prst="rect">
            <a:avLst/>
          </a:prstGeom>
        </p:spPr>
      </p:pic>
      <p:sp>
        <p:nvSpPr>
          <p:cNvPr id="7" name="TextBox 6"/>
          <p:cNvSpPr txBox="1"/>
          <p:nvPr userDrawn="1"/>
        </p:nvSpPr>
        <p:spPr>
          <a:xfrm>
            <a:off x="1981200" y="6457890"/>
            <a:ext cx="7162800" cy="246221"/>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000" b="0" dirty="0" smtClean="0">
                <a:ea typeface="Verdana" panose="020B0604030504040204" pitchFamily="34" charset="0"/>
                <a:cs typeface="Verdana" panose="020B0604030504040204" pitchFamily="34" charset="0"/>
              </a:rPr>
              <a:t>Copyright © 2018,</a:t>
            </a:r>
            <a:r>
              <a:rPr lang="en-US" altLang="en-US" sz="1000" b="0" baseline="0" dirty="0" smtClean="0">
                <a:ea typeface="Verdana" panose="020B0604030504040204" pitchFamily="34" charset="0"/>
                <a:cs typeface="Verdana" panose="020B0604030504040204" pitchFamily="34" charset="0"/>
              </a:rPr>
              <a:t> 2013, 2008 </a:t>
            </a:r>
            <a:r>
              <a:rPr lang="en-US" altLang="en-US" sz="1000" b="0" dirty="0" smtClean="0">
                <a:ea typeface="Verdana" panose="020B0604030504040204" pitchFamily="34" charset="0"/>
                <a:cs typeface="Verdana" panose="020B0604030504040204" pitchFamily="34" charset="0"/>
              </a:rPr>
              <a:t>Pearson Education, Inc.</a:t>
            </a:r>
            <a:r>
              <a:rPr lang="en-US" altLang="en-US" sz="1000" b="0" baseline="0" dirty="0" smtClean="0">
                <a:ea typeface="Verdana" panose="020B0604030504040204" pitchFamily="34" charset="0"/>
                <a:cs typeface="Verdana" panose="020B0604030504040204" pitchFamily="34" charset="0"/>
              </a:rPr>
              <a:t> </a:t>
            </a:r>
            <a:r>
              <a:rPr lang="en-US" altLang="en-US" sz="1000" b="0" dirty="0" smtClean="0">
                <a:ea typeface="Verdana" panose="020B0604030504040204" pitchFamily="34" charset="0"/>
                <a:cs typeface="Verdana" panose="020B0604030504040204" pitchFamily="34" charset="0"/>
              </a:rPr>
              <a:t>All Rights Reserved</a:t>
            </a:r>
          </a:p>
        </p:txBody>
      </p:sp>
    </p:spTree>
    <p:extLst>
      <p:ext uri="{BB962C8B-B14F-4D97-AF65-F5344CB8AC3E}">
        <p14:creationId xmlns:p14="http://schemas.microsoft.com/office/powerpoint/2010/main" val="138281110"/>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smtClean="0"/>
              <a:t>Click to edit </a:t>
            </a:r>
            <a:br>
              <a:rPr lang="en-US" dirty="0" smtClean="0"/>
            </a:br>
            <a:r>
              <a:rPr lang="en-US" dirty="0" smtClean="0"/>
              <a:t>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pic>
        <p:nvPicPr>
          <p:cNvPr id="9" name="Picture 8" descr="Pearson Logo"/>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01200" y="6477000"/>
            <a:ext cx="918000" cy="279915"/>
          </a:xfrm>
          <a:prstGeom prst="rect">
            <a:avLst/>
          </a:prstGeom>
        </p:spPr>
      </p:pic>
      <p:sp>
        <p:nvSpPr>
          <p:cNvPr id="8" name="TextBox 7"/>
          <p:cNvSpPr txBox="1"/>
          <p:nvPr userDrawn="1"/>
        </p:nvSpPr>
        <p:spPr>
          <a:xfrm>
            <a:off x="1981200" y="6457890"/>
            <a:ext cx="7162800" cy="246221"/>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000" b="0" dirty="0" smtClean="0">
                <a:ea typeface="Verdana" panose="020B0604030504040204" pitchFamily="34" charset="0"/>
                <a:cs typeface="Verdana" panose="020B0604030504040204" pitchFamily="34" charset="0"/>
              </a:rPr>
              <a:t>Copyright © 2018,</a:t>
            </a:r>
            <a:r>
              <a:rPr lang="en-US" altLang="en-US" sz="1000" b="0" baseline="0" dirty="0" smtClean="0">
                <a:ea typeface="Verdana" panose="020B0604030504040204" pitchFamily="34" charset="0"/>
                <a:cs typeface="Verdana" panose="020B0604030504040204" pitchFamily="34" charset="0"/>
              </a:rPr>
              <a:t> 2013, 2008 </a:t>
            </a:r>
            <a:r>
              <a:rPr lang="en-US" altLang="en-US" sz="1000" b="0" dirty="0" smtClean="0">
                <a:ea typeface="Verdana" panose="020B0604030504040204" pitchFamily="34" charset="0"/>
                <a:cs typeface="Verdana" panose="020B0604030504040204" pitchFamily="34" charset="0"/>
              </a:rPr>
              <a:t>Pearson Education, Inc.</a:t>
            </a:r>
            <a:r>
              <a:rPr lang="en-US" altLang="en-US" sz="1000" b="0" baseline="0" dirty="0" smtClean="0">
                <a:ea typeface="Verdana" panose="020B0604030504040204" pitchFamily="34" charset="0"/>
                <a:cs typeface="Verdana" panose="020B0604030504040204" pitchFamily="34" charset="0"/>
              </a:rPr>
              <a:t> </a:t>
            </a:r>
            <a:r>
              <a:rPr lang="en-US" altLang="en-US" sz="1000" b="0" dirty="0" smtClean="0">
                <a:ea typeface="Verdana" panose="020B0604030504040204" pitchFamily="34" charset="0"/>
                <a:cs typeface="Verdana" panose="020B0604030504040204" pitchFamily="34" charset="0"/>
              </a:rPr>
              <a:t>All Rights Reserved</a:t>
            </a:r>
          </a:p>
        </p:txBody>
      </p:sp>
    </p:spTree>
    <p:extLst>
      <p:ext uri="{BB962C8B-B14F-4D97-AF65-F5344CB8AC3E}">
        <p14:creationId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57" r:id="rId1"/>
    <p:sldLayoutId id="2147483650" r:id="rId2"/>
    <p:sldLayoutId id="2147483660" r:id="rId3"/>
    <p:sldLayoutId id="2147483659" r:id="rId4"/>
    <p:sldLayoutId id="2147483658" r:id="rId5"/>
    <p:sldLayoutId id="2147483661" r:id="rId6"/>
  </p:sldLayoutIdLst>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txStyles>
    <p:titleStyle>
      <a:lvl1pPr algn="l" defTabSz="914400" rtl="0" eaLnBrk="1" latinLnBrk="0" hangingPunct="1">
        <a:lnSpc>
          <a:spcPct val="100000"/>
        </a:lnSpc>
        <a:spcBef>
          <a:spcPct val="0"/>
        </a:spcBef>
        <a:buNone/>
        <a:defRPr sz="3400" b="1" kern="1200">
          <a:solidFill>
            <a:srgbClr val="007FA3"/>
          </a:solidFill>
          <a:latin typeface="Times New Roman" panose="02020603050405020304" pitchFamily="18" charset="0"/>
          <a:ea typeface="+mj-ea"/>
          <a:cs typeface="Times New Roman" panose="02020603050405020304" pitchFamily="18" charset="0"/>
        </a:defRPr>
      </a:lvl1pPr>
    </p:titleStyle>
    <p:bodyStyle>
      <a:lvl1pPr marL="256032" indent="-256032" algn="l" defTabSz="914400" rtl="0" eaLnBrk="1" latinLnBrk="0" hangingPunct="1">
        <a:spcBef>
          <a:spcPts val="1500"/>
        </a:spcBef>
        <a:buClr>
          <a:srgbClr val="007FA3"/>
        </a:buClr>
        <a:buFont typeface="Arial" panose="020B0604020202020204"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i="1" dirty="0" smtClean="0">
                <a:latin typeface="Arial"/>
                <a:cs typeface="Arial"/>
              </a:rPr>
              <a:t>Focus on Pharmacology:</a:t>
            </a:r>
            <a:br>
              <a:rPr lang="en-US" sz="3200" i="1" dirty="0" smtClean="0">
                <a:latin typeface="Arial"/>
                <a:cs typeface="Arial"/>
              </a:rPr>
            </a:br>
            <a:r>
              <a:rPr lang="en-US" sz="3200" i="1" dirty="0" smtClean="0">
                <a:latin typeface="Arial"/>
                <a:cs typeface="Arial"/>
              </a:rPr>
              <a:t>Essentials for Health Professionals</a:t>
            </a:r>
            <a:r>
              <a:rPr lang="en-US" i="1" dirty="0" smtClean="0">
                <a:latin typeface="Arial"/>
                <a:cs typeface="Arial"/>
              </a:rPr>
              <a:t/>
            </a:r>
            <a:br>
              <a:rPr lang="en-US" i="1" dirty="0" smtClean="0">
                <a:latin typeface="Arial"/>
                <a:cs typeface="Arial"/>
              </a:rPr>
            </a:br>
            <a:r>
              <a:rPr lang="en-US" sz="2400" b="0" dirty="0" smtClean="0">
                <a:latin typeface="Arial"/>
                <a:cs typeface="Arial"/>
              </a:rPr>
              <a:t>Third Edition</a:t>
            </a:r>
            <a:endParaRPr lang="en-US" sz="2400" b="0" dirty="0">
              <a:latin typeface="Arial"/>
              <a:cs typeface="Arial"/>
            </a:endParaRPr>
          </a:p>
        </p:txBody>
      </p:sp>
      <p:sp>
        <p:nvSpPr>
          <p:cNvPr id="4" name="Text Placeholder 3"/>
          <p:cNvSpPr>
            <a:spLocks noGrp="1"/>
          </p:cNvSpPr>
          <p:nvPr>
            <p:ph type="body" sz="quarter" idx="14"/>
          </p:nvPr>
        </p:nvSpPr>
        <p:spPr/>
        <p:txBody>
          <a:bodyPr/>
          <a:lstStyle/>
          <a:p>
            <a:r>
              <a:rPr lang="en-US" sz="2800" dirty="0"/>
              <a:t>Chapter </a:t>
            </a:r>
            <a:r>
              <a:rPr lang="en-US" sz="2800" dirty="0" smtClean="0"/>
              <a:t>36</a:t>
            </a:r>
            <a:endParaRPr lang="en-US" sz="2800" dirty="0"/>
          </a:p>
          <a:p>
            <a:endParaRPr lang="en-US" sz="2800" dirty="0"/>
          </a:p>
        </p:txBody>
      </p:sp>
      <p:sp>
        <p:nvSpPr>
          <p:cNvPr id="5" name="Text Placeholder 4"/>
          <p:cNvSpPr>
            <a:spLocks noGrp="1"/>
          </p:cNvSpPr>
          <p:nvPr>
            <p:ph type="body" sz="quarter" idx="15"/>
          </p:nvPr>
        </p:nvSpPr>
        <p:spPr/>
        <p:txBody>
          <a:bodyPr/>
          <a:lstStyle/>
          <a:p>
            <a:r>
              <a:rPr lang="en-US" sz="2400" dirty="0"/>
              <a:t>Drugs Used to Treat Musculoskeletal Conditions</a:t>
            </a:r>
          </a:p>
        </p:txBody>
      </p:sp>
    </p:spTree>
    <p:extLst>
      <p:ext uri="{BB962C8B-B14F-4D97-AF65-F5344CB8AC3E}">
        <p14:creationId xmlns:p14="http://schemas.microsoft.com/office/powerpoint/2010/main" val="578734685"/>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1"/>
          <p:cNvSpPr>
            <a:spLocks noGrp="1"/>
          </p:cNvSpPr>
          <p:nvPr>
            <p:ph type="title"/>
          </p:nvPr>
        </p:nvSpPr>
        <p:spPr/>
        <p:txBody>
          <a:bodyPr/>
          <a:lstStyle/>
          <a:p>
            <a:r>
              <a:rPr lang="en-US" dirty="0" smtClean="0"/>
              <a:t>Introduction</a:t>
            </a:r>
            <a:endParaRPr lang="en-US" dirty="0"/>
          </a:p>
        </p:txBody>
      </p:sp>
      <p:sp>
        <p:nvSpPr>
          <p:cNvPr id="6146" name="Content Placeholder 2"/>
          <p:cNvSpPr>
            <a:spLocks noGrp="1"/>
          </p:cNvSpPr>
          <p:nvPr>
            <p:ph idx="1"/>
          </p:nvPr>
        </p:nvSpPr>
        <p:spPr/>
        <p:txBody>
          <a:bodyPr/>
          <a:lstStyle/>
          <a:p>
            <a:r>
              <a:rPr lang="en-US" dirty="0"/>
              <a:t>Disorders of this system are very common in all ages:</a:t>
            </a:r>
          </a:p>
          <a:p>
            <a:pPr lvl="1"/>
            <a:r>
              <a:rPr lang="en-US" dirty="0" smtClean="0"/>
              <a:t>Osteoarthritis</a:t>
            </a:r>
          </a:p>
          <a:p>
            <a:pPr lvl="1"/>
            <a:r>
              <a:rPr lang="en-US" dirty="0" smtClean="0"/>
              <a:t>Muscle </a:t>
            </a:r>
            <a:r>
              <a:rPr lang="en-US" dirty="0"/>
              <a:t>spasms</a:t>
            </a:r>
          </a:p>
          <a:p>
            <a:pPr lvl="1"/>
            <a:r>
              <a:rPr lang="en-US" dirty="0" smtClean="0"/>
              <a:t>Gout</a:t>
            </a:r>
          </a:p>
          <a:p>
            <a:pPr lvl="1"/>
            <a:r>
              <a:rPr lang="en-US" dirty="0" smtClean="0"/>
              <a:t>Bursitis</a:t>
            </a:r>
            <a:endParaRPr lang="en-US" dirty="0"/>
          </a:p>
          <a:p>
            <a:pPr lvl="1"/>
            <a:r>
              <a:rPr lang="en-US" dirty="0" smtClean="0"/>
              <a:t>Tendonitis</a:t>
            </a:r>
          </a:p>
          <a:p>
            <a:pPr lvl="1"/>
            <a:r>
              <a:rPr lang="en-US" dirty="0" smtClean="0"/>
              <a:t>Rheumatoid </a:t>
            </a:r>
            <a:r>
              <a:rPr lang="en-US" dirty="0"/>
              <a:t>arthritis (RA)</a:t>
            </a:r>
          </a:p>
        </p:txBody>
      </p:sp>
    </p:spTree>
    <p:extLst>
      <p:ext uri="{BB962C8B-B14F-4D97-AF65-F5344CB8AC3E}">
        <p14:creationId xmlns:p14="http://schemas.microsoft.com/office/powerpoint/2010/main" val="2066093022"/>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p:cNvSpPr>
            <a:spLocks noGrp="1"/>
          </p:cNvSpPr>
          <p:nvPr>
            <p:ph type="title"/>
          </p:nvPr>
        </p:nvSpPr>
        <p:spPr/>
        <p:txBody>
          <a:bodyPr/>
          <a:lstStyle/>
          <a:p>
            <a:r>
              <a:rPr lang="en-US"/>
              <a:t>Musculoskeletal System</a:t>
            </a:r>
          </a:p>
        </p:txBody>
      </p:sp>
      <p:sp>
        <p:nvSpPr>
          <p:cNvPr id="7170" name="Content Placeholder 2"/>
          <p:cNvSpPr>
            <a:spLocks noGrp="1"/>
          </p:cNvSpPr>
          <p:nvPr>
            <p:ph idx="1"/>
          </p:nvPr>
        </p:nvSpPr>
        <p:spPr/>
        <p:txBody>
          <a:bodyPr/>
          <a:lstStyle/>
          <a:p>
            <a:r>
              <a:rPr lang="en-US" dirty="0"/>
              <a:t>Muscular </a:t>
            </a:r>
            <a:r>
              <a:rPr lang="en-US" dirty="0" smtClean="0"/>
              <a:t>system</a:t>
            </a:r>
            <a:endParaRPr lang="en-US" dirty="0"/>
          </a:p>
          <a:p>
            <a:pPr lvl="1"/>
            <a:r>
              <a:rPr lang="en-US" dirty="0"/>
              <a:t>Skeletal </a:t>
            </a:r>
            <a:r>
              <a:rPr lang="en-US" dirty="0" smtClean="0"/>
              <a:t>muscles</a:t>
            </a:r>
          </a:p>
          <a:p>
            <a:pPr lvl="1"/>
            <a:r>
              <a:rPr lang="en-US" dirty="0" smtClean="0"/>
              <a:t>Cardiac </a:t>
            </a:r>
            <a:r>
              <a:rPr lang="en-US" dirty="0"/>
              <a:t>muscles</a:t>
            </a:r>
          </a:p>
          <a:p>
            <a:pPr lvl="1"/>
            <a:r>
              <a:rPr lang="en-US" dirty="0"/>
              <a:t>Smooth muscles</a:t>
            </a:r>
          </a:p>
          <a:p>
            <a:r>
              <a:rPr lang="en-US" dirty="0"/>
              <a:t>Skeletal </a:t>
            </a:r>
            <a:r>
              <a:rPr lang="en-US" dirty="0" smtClean="0"/>
              <a:t>system</a:t>
            </a:r>
          </a:p>
          <a:p>
            <a:pPr lvl="1"/>
            <a:r>
              <a:rPr lang="en-US" dirty="0" smtClean="0"/>
              <a:t>Bones</a:t>
            </a:r>
          </a:p>
          <a:p>
            <a:pPr lvl="1"/>
            <a:r>
              <a:rPr lang="en-US" dirty="0" smtClean="0"/>
              <a:t>Cartilages</a:t>
            </a:r>
          </a:p>
          <a:p>
            <a:pPr lvl="1"/>
            <a:r>
              <a:rPr lang="en-US" dirty="0" smtClean="0"/>
              <a:t>Ligaments</a:t>
            </a:r>
          </a:p>
          <a:p>
            <a:pPr lvl="1"/>
            <a:r>
              <a:rPr lang="en-US" dirty="0" smtClean="0"/>
              <a:t>Other </a:t>
            </a:r>
            <a:r>
              <a:rPr lang="en-US" dirty="0"/>
              <a:t>connective tissues</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728991817"/>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itle 1"/>
          <p:cNvSpPr>
            <a:spLocks noGrp="1"/>
          </p:cNvSpPr>
          <p:nvPr>
            <p:ph type="title"/>
          </p:nvPr>
        </p:nvSpPr>
        <p:spPr/>
        <p:txBody>
          <a:bodyPr/>
          <a:lstStyle/>
          <a:p>
            <a:r>
              <a:rPr lang="en-US"/>
              <a:t>Musculoskeletal System</a:t>
            </a:r>
          </a:p>
        </p:txBody>
      </p:sp>
      <p:sp>
        <p:nvSpPr>
          <p:cNvPr id="8194" name="Content Placeholder 2"/>
          <p:cNvSpPr>
            <a:spLocks noGrp="1"/>
          </p:cNvSpPr>
          <p:nvPr>
            <p:ph idx="1"/>
          </p:nvPr>
        </p:nvSpPr>
        <p:spPr/>
        <p:txBody>
          <a:bodyPr/>
          <a:lstStyle/>
          <a:p>
            <a:r>
              <a:rPr lang="en-US"/>
              <a:t>Calcium </a:t>
            </a:r>
          </a:p>
          <a:p>
            <a:pPr lvl="1"/>
            <a:r>
              <a:rPr lang="en-US"/>
              <a:t>Most abundant mineral in body</a:t>
            </a:r>
          </a:p>
          <a:p>
            <a:pPr lvl="2"/>
            <a:r>
              <a:rPr lang="en-US"/>
              <a:t>99% of it in the skeleton</a:t>
            </a:r>
          </a:p>
          <a:p>
            <a:r>
              <a:rPr lang="en-US"/>
              <a:t>Calcium ion storage, absorption, and excretion influenced by:</a:t>
            </a:r>
          </a:p>
          <a:p>
            <a:pPr lvl="1"/>
            <a:r>
              <a:rPr lang="en-US"/>
              <a:t>Parathyroid hormone</a:t>
            </a:r>
          </a:p>
          <a:p>
            <a:pPr lvl="1"/>
            <a:r>
              <a:rPr lang="en-US"/>
              <a:t>Calcitonin</a:t>
            </a:r>
          </a:p>
        </p:txBody>
      </p:sp>
    </p:spTree>
    <p:extLst>
      <p:ext uri="{BB962C8B-B14F-4D97-AF65-F5344CB8AC3E}">
        <p14:creationId xmlns:p14="http://schemas.microsoft.com/office/powerpoint/2010/main" val="2969671540"/>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title"/>
          </p:nvPr>
        </p:nvSpPr>
        <p:spPr/>
        <p:txBody>
          <a:bodyPr/>
          <a:lstStyle/>
          <a:p>
            <a:r>
              <a:rPr lang="en-US" b="1" smtClean="0"/>
              <a:t>Figure 36-1</a:t>
            </a:r>
            <a:r>
              <a:rPr lang="en-US" smtClean="0"/>
              <a:t>   The skeletal system and its functions.</a:t>
            </a:r>
            <a:endParaRPr lang="en-US"/>
          </a:p>
        </p:txBody>
      </p:sp>
      <p:pic>
        <p:nvPicPr>
          <p:cNvPr id="3" name="Picture 2" descr="A diagram of the skeletal system and some accompanying functions. The skeletal system is comprised of 206 bones, and cartilage and ligaments which support and protect soft tissues and store minerals. The appendicular skeleton consists of the limbs and supporting bones, and it has 126 bones. It provides internal support and positioning of arms and legs, and it supports and moves the axial skeleton. The appendicular skeleton consists of 2 clavicles and 2 scapula bones in the pectoral girdle; 2 humerus bones, 2 radius bones, 2 ulna, 16 carpals, 10 metacarpals, and 28 phalanges in the arms; 2 coxa or pelvic bones in the pelvic girdle; 2 femur, 2 patella, 2 tibia, 2 fibula, 14 tarsal, 10 metatarsal, and 28 phalanges in the legs. The axial skeleton has 80 bones, including the skull, vertebrae, sacrum, ribs, and sternum, and it protects the brain, spinal cord, sense organs, and the soft tissues of the chest cavity; it supports the body weight over the legs. The bone marrow is the primary site of blood cell production. "/>
          <p:cNvPicPr>
            <a:picLocks noChangeAspect="1"/>
          </p:cNvPicPr>
          <p:nvPr/>
        </p:nvPicPr>
        <p:blipFill>
          <a:blip r:embed="rId3"/>
          <a:stretch>
            <a:fillRect/>
          </a:stretch>
        </p:blipFill>
        <p:spPr>
          <a:xfrm>
            <a:off x="1574222" y="457200"/>
            <a:ext cx="5995555" cy="5486400"/>
          </a:xfrm>
          <a:prstGeom prst="rect">
            <a:avLst/>
          </a:prstGeom>
        </p:spPr>
      </p:pic>
    </p:spTree>
    <p:extLst>
      <p:ext uri="{BB962C8B-B14F-4D97-AF65-F5344CB8AC3E}">
        <p14:creationId xmlns:p14="http://schemas.microsoft.com/office/powerpoint/2010/main" val="896252520"/>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noChangeArrowheads="1"/>
          </p:cNvSpPr>
          <p:nvPr>
            <p:ph type="title"/>
          </p:nvPr>
        </p:nvSpPr>
        <p:spPr/>
        <p:txBody>
          <a:bodyPr/>
          <a:lstStyle/>
          <a:p>
            <a:r>
              <a:rPr lang="en-US" dirty="0" smtClean="0"/>
              <a:t>Osteoporosis</a:t>
            </a:r>
            <a:endParaRPr lang="en-US" dirty="0"/>
          </a:p>
        </p:txBody>
      </p:sp>
      <p:sp>
        <p:nvSpPr>
          <p:cNvPr id="11266" name="Rectangle 3"/>
          <p:cNvSpPr>
            <a:spLocks noGrp="1" noChangeArrowheads="1"/>
          </p:cNvSpPr>
          <p:nvPr>
            <p:ph type="body" idx="1"/>
          </p:nvPr>
        </p:nvSpPr>
        <p:spPr/>
        <p:txBody>
          <a:bodyPr/>
          <a:lstStyle/>
          <a:p>
            <a:r>
              <a:rPr lang="en-US" dirty="0"/>
              <a:t>Bone mass is reduced enough to </a:t>
            </a:r>
            <a:r>
              <a:rPr lang="en-US" dirty="0" smtClean="0"/>
              <a:t>compromise normal functioning.</a:t>
            </a:r>
            <a:endParaRPr lang="en-US" dirty="0"/>
          </a:p>
          <a:p>
            <a:pPr lvl="1"/>
            <a:r>
              <a:rPr lang="en-US" dirty="0"/>
              <a:t>Increased fractures</a:t>
            </a:r>
          </a:p>
          <a:p>
            <a:r>
              <a:rPr lang="en-US" dirty="0"/>
              <a:t>Occurs more in women</a:t>
            </a:r>
          </a:p>
          <a:p>
            <a:pPr lvl="1"/>
            <a:r>
              <a:rPr lang="en-US" dirty="0"/>
              <a:t>Often in postmenopausal women </a:t>
            </a:r>
          </a:p>
          <a:p>
            <a:pPr lvl="1"/>
            <a:r>
              <a:rPr lang="en-US" dirty="0"/>
              <a:t>Due to reduced estrogen</a:t>
            </a:r>
          </a:p>
          <a:p>
            <a:r>
              <a:rPr lang="en-US" dirty="0"/>
              <a:t>Osteopenia  </a:t>
            </a:r>
          </a:p>
          <a:p>
            <a:pPr lvl="1"/>
            <a:r>
              <a:rPr lang="en-US" dirty="0"/>
              <a:t>Bones become thinner and weaker during </a:t>
            </a:r>
            <a:r>
              <a:rPr lang="en-US" dirty="0" smtClean="0"/>
              <a:t>aging.</a:t>
            </a:r>
          </a:p>
          <a:p>
            <a:r>
              <a:rPr lang="en-US" dirty="0" smtClean="0"/>
              <a:t>Can </a:t>
            </a:r>
            <a:r>
              <a:rPr lang="en-US" dirty="0"/>
              <a:t>cause permanent disability if not </a:t>
            </a:r>
            <a:r>
              <a:rPr lang="en-US" dirty="0" smtClean="0"/>
              <a:t>arrested</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498973697"/>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dirty="0" smtClean="0"/>
              <a:t>Osteoporosis</a:t>
            </a:r>
            <a:endParaRPr lang="en-US" dirty="0"/>
          </a:p>
        </p:txBody>
      </p:sp>
      <p:sp>
        <p:nvSpPr>
          <p:cNvPr id="15362" name="Content Placeholder 2"/>
          <p:cNvSpPr>
            <a:spLocks noGrp="1"/>
          </p:cNvSpPr>
          <p:nvPr>
            <p:ph idx="1"/>
          </p:nvPr>
        </p:nvSpPr>
        <p:spPr/>
        <p:txBody>
          <a:bodyPr/>
          <a:lstStyle/>
          <a:p>
            <a:r>
              <a:rPr lang="en-US" dirty="0"/>
              <a:t>Agents Affecting Postmenopausal </a:t>
            </a:r>
            <a:r>
              <a:rPr lang="en-US" dirty="0" smtClean="0"/>
              <a:t>Osteoporosis</a:t>
            </a:r>
          </a:p>
          <a:p>
            <a:pPr lvl="1"/>
            <a:r>
              <a:rPr lang="en-US" dirty="0" smtClean="0"/>
              <a:t>New </a:t>
            </a:r>
            <a:r>
              <a:rPr lang="en-US" dirty="0"/>
              <a:t>drugs being </a:t>
            </a:r>
            <a:r>
              <a:rPr lang="en-US" dirty="0" smtClean="0"/>
              <a:t>developed.</a:t>
            </a:r>
            <a:endParaRPr lang="en-US" dirty="0"/>
          </a:p>
          <a:p>
            <a:pPr lvl="2"/>
            <a:r>
              <a:rPr lang="en-US" dirty="0"/>
              <a:t>Because estrogen and hormone replacement therapies have been linked </a:t>
            </a:r>
            <a:r>
              <a:rPr lang="en-US" dirty="0" smtClean="0"/>
              <a:t>to:</a:t>
            </a:r>
            <a:endParaRPr lang="en-US" dirty="0"/>
          </a:p>
          <a:p>
            <a:pPr lvl="3"/>
            <a:r>
              <a:rPr lang="en-US" dirty="0"/>
              <a:t>Cardiovascular problems</a:t>
            </a:r>
          </a:p>
          <a:p>
            <a:pPr lvl="3"/>
            <a:r>
              <a:rPr lang="en-US" dirty="0"/>
              <a:t>Cancer</a:t>
            </a:r>
          </a:p>
          <a:p>
            <a:pPr lvl="1"/>
            <a:r>
              <a:rPr lang="en-US" dirty="0"/>
              <a:t>New </a:t>
            </a:r>
            <a:r>
              <a:rPr lang="en-US" dirty="0" smtClean="0"/>
              <a:t>agents</a:t>
            </a:r>
            <a:endParaRPr lang="en-US" dirty="0"/>
          </a:p>
          <a:p>
            <a:pPr lvl="2"/>
            <a:r>
              <a:rPr lang="en-US" dirty="0"/>
              <a:t>Selective estrogen-receptor modulators (SERMs)</a:t>
            </a:r>
          </a:p>
          <a:p>
            <a:pPr lvl="2"/>
            <a:r>
              <a:rPr lang="en-US" dirty="0"/>
              <a:t>New-generation bisphosphonates</a:t>
            </a:r>
          </a:p>
        </p:txBody>
      </p:sp>
    </p:spTree>
    <p:extLst>
      <p:ext uri="{BB962C8B-B14F-4D97-AF65-F5344CB8AC3E}">
        <p14:creationId xmlns:p14="http://schemas.microsoft.com/office/powerpoint/2010/main" val="2689240702"/>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8"/>
          <p:cNvSpPr>
            <a:spLocks noGrp="1" noChangeArrowheads="1"/>
          </p:cNvSpPr>
          <p:nvPr/>
        </p:nvSpPr>
        <p:spPr bwMode="auto">
          <a:xfrm>
            <a:off x="228600" y="5362575"/>
            <a:ext cx="8686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GB" sz="1400" b="0">
              <a:latin typeface="Arial" charset="0"/>
            </a:endParaRPr>
          </a:p>
        </p:txBody>
      </p:sp>
      <p:sp>
        <p:nvSpPr>
          <p:cNvPr id="2" name="Title 1"/>
          <p:cNvSpPr>
            <a:spLocks noGrp="1"/>
          </p:cNvSpPr>
          <p:nvPr>
            <p:ph type="title"/>
          </p:nvPr>
        </p:nvSpPr>
        <p:spPr/>
        <p:txBody>
          <a:bodyPr/>
          <a:lstStyle/>
          <a:p>
            <a:r>
              <a:rPr lang="en-US" dirty="0"/>
              <a:t>Table 36-</a:t>
            </a:r>
            <a:r>
              <a:rPr lang="en-US" dirty="0" smtClean="0"/>
              <a:t>1 </a:t>
            </a:r>
            <a:r>
              <a:rPr lang="en-US" dirty="0"/>
              <a:t>Drugs Used to Treat Osteoporosis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89339584"/>
              </p:ext>
            </p:extLst>
          </p:nvPr>
        </p:nvGraphicFramePr>
        <p:xfrm>
          <a:off x="457200" y="1600200"/>
          <a:ext cx="8229600" cy="3754120"/>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a:t>
                      </a:r>
                      <a:r>
                        <a:rPr lang="en-US" sz="1600" baseline="0" dirty="0" smtClean="0"/>
                        <a:t>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AVERAGE ADULT</a:t>
                      </a:r>
                      <a:r>
                        <a:rPr lang="en-US" sz="1600" baseline="0" dirty="0" smtClean="0"/>
                        <a:t> DOSAGE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ROUTE OF ADMINISTRATION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effectLst/>
                          <a:latin typeface="+mn-lt"/>
                          <a:ea typeface="+mn-ea"/>
                          <a:cs typeface="+mn-cs"/>
                        </a:rPr>
                        <a:t>Bisphosphonates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b="0" kern="1200" dirty="0" err="1" smtClean="0">
                          <a:solidFill>
                            <a:schemeClr val="tx1"/>
                          </a:solidFill>
                          <a:effectLst/>
                          <a:latin typeface="+mn-lt"/>
                          <a:ea typeface="+mn-ea"/>
                          <a:cs typeface="+mn-cs"/>
                        </a:rPr>
                        <a:t>alendronate</a:t>
                      </a:r>
                      <a:r>
                        <a:rPr lang="it-IT" sz="1600" b="0" kern="1200" dirty="0" smtClean="0">
                          <a:solidFill>
                            <a:schemeClr val="tx1"/>
                          </a:solidFill>
                          <a:effectLst/>
                          <a:latin typeface="+mn-lt"/>
                          <a:ea typeface="+mn-ea"/>
                          <a:cs typeface="+mn-cs"/>
                        </a:rPr>
                        <a:t> </a:t>
                      </a:r>
                      <a:r>
                        <a:rPr lang="it-IT" sz="1600" b="0" kern="1200" dirty="0" err="1" smtClean="0">
                          <a:solidFill>
                            <a:schemeClr val="tx1"/>
                          </a:solidFill>
                          <a:effectLst/>
                          <a:latin typeface="+mn-lt"/>
                          <a:ea typeface="+mn-ea"/>
                          <a:cs typeface="+mn-cs"/>
                        </a:rPr>
                        <a:t>sodium</a:t>
                      </a:r>
                      <a:r>
                        <a:rPr lang="it-IT" sz="1600" b="0" kern="1200" dirty="0" smtClean="0">
                          <a:solidFill>
                            <a:schemeClr val="tx1"/>
                          </a:solidFill>
                          <a:effectLst/>
                          <a:latin typeface="+mn-lt"/>
                          <a:ea typeface="+mn-ea"/>
                          <a:cs typeface="+mn-cs"/>
                        </a:rPr>
                        <a:t> </a:t>
                      </a:r>
                      <a:endParaRPr lang="it-IT"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s-IS" sz="1600" b="0" kern="1200" dirty="0" smtClean="0">
                          <a:solidFill>
                            <a:schemeClr val="tx1"/>
                          </a:solidFill>
                          <a:effectLst/>
                          <a:latin typeface="+mn-lt"/>
                          <a:ea typeface="+mn-ea"/>
                          <a:cs typeface="+mn-cs"/>
                        </a:rPr>
                        <a:t>Fosamax </a:t>
                      </a:r>
                      <a:endParaRPr lang="is-I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5–10 mg/d 70 mg once a </a:t>
                      </a:r>
                      <a:r>
                        <a:rPr lang="en-US" sz="1600" b="0" kern="1200" dirty="0" err="1" smtClean="0">
                          <a:solidFill>
                            <a:schemeClr val="tx1"/>
                          </a:solidFill>
                          <a:effectLst/>
                          <a:latin typeface="+mn-lt"/>
                          <a:ea typeface="+mn-ea"/>
                          <a:cs typeface="+mn-cs"/>
                        </a:rPr>
                        <a:t>wk</a:t>
                      </a:r>
                      <a:r>
                        <a:rPr lang="en-US" sz="1600" b="0" kern="1200" dirty="0" smtClean="0">
                          <a:solidFill>
                            <a:schemeClr val="tx1"/>
                          </a:solidFill>
                          <a:effectLst/>
                          <a:latin typeface="+mn-lt"/>
                          <a:ea typeface="+mn-ea"/>
                          <a:cs typeface="+mn-cs"/>
                        </a:rPr>
                        <a:t>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600" b="0" kern="1200" dirty="0" smtClean="0">
                          <a:solidFill>
                            <a:schemeClr val="tx1"/>
                          </a:solidFill>
                          <a:effectLst/>
                          <a:latin typeface="+mn-lt"/>
                          <a:ea typeface="+mn-ea"/>
                          <a:cs typeface="+mn-cs"/>
                        </a:rPr>
                        <a:t>PO </a:t>
                      </a:r>
                      <a:endParaRPr lang="pt-B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err="1" smtClean="0">
                          <a:solidFill>
                            <a:schemeClr val="tx1"/>
                          </a:solidFill>
                          <a:effectLst/>
                          <a:latin typeface="+mn-lt"/>
                          <a:ea typeface="+mn-ea"/>
                          <a:cs typeface="+mn-cs"/>
                        </a:rPr>
                        <a:t>risedronate</a:t>
                      </a:r>
                      <a:r>
                        <a:rPr lang="en-US" sz="1600" b="0" kern="1200" dirty="0" smtClean="0">
                          <a:solidFill>
                            <a:schemeClr val="tx1"/>
                          </a:solidFill>
                          <a:effectLst/>
                          <a:latin typeface="+mn-lt"/>
                          <a:ea typeface="+mn-ea"/>
                          <a:cs typeface="+mn-cs"/>
                        </a:rPr>
                        <a:t> sodium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b="0" kern="1200" dirty="0" err="1" smtClean="0">
                          <a:solidFill>
                            <a:schemeClr val="tx1"/>
                          </a:solidFill>
                          <a:effectLst/>
                          <a:latin typeface="+mn-lt"/>
                          <a:ea typeface="+mn-ea"/>
                          <a:cs typeface="+mn-cs"/>
                        </a:rPr>
                        <a:t>Actonel</a:t>
                      </a:r>
                      <a:r>
                        <a:rPr lang="it-IT" sz="1600" b="0" kern="1200" dirty="0" smtClean="0">
                          <a:solidFill>
                            <a:schemeClr val="tx1"/>
                          </a:solidFill>
                          <a:effectLst/>
                          <a:latin typeface="+mn-lt"/>
                          <a:ea typeface="+mn-ea"/>
                          <a:cs typeface="+mn-cs"/>
                        </a:rPr>
                        <a:t> </a:t>
                      </a:r>
                      <a:endParaRPr lang="it-IT"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5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600" b="0" kern="1200" dirty="0" smtClean="0">
                          <a:solidFill>
                            <a:schemeClr val="tx1"/>
                          </a:solidFill>
                          <a:effectLst/>
                          <a:latin typeface="+mn-lt"/>
                          <a:ea typeface="+mn-ea"/>
                          <a:cs typeface="+mn-cs"/>
                        </a:rPr>
                        <a:t>PO </a:t>
                      </a:r>
                      <a:endParaRPr lang="pt-B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1" kern="1200" dirty="0" smtClean="0">
                          <a:solidFill>
                            <a:schemeClr val="tx1"/>
                          </a:solidFill>
                          <a:effectLst/>
                          <a:latin typeface="+mn-lt"/>
                          <a:ea typeface="+mn-ea"/>
                          <a:cs typeface="+mn-cs"/>
                        </a:rPr>
                        <a:t>Hormonal Agents </a:t>
                      </a:r>
                      <a:endParaRPr lang="fr-F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sz="1600" b="0" kern="1200" dirty="0" err="1" smtClean="0">
                          <a:solidFill>
                            <a:schemeClr val="tx1"/>
                          </a:solidFill>
                          <a:effectLst/>
                          <a:latin typeface="+mn-lt"/>
                          <a:ea typeface="+mn-ea"/>
                          <a:cs typeface="+mn-cs"/>
                        </a:rPr>
                        <a:t>calcitonin</a:t>
                      </a:r>
                      <a:r>
                        <a:rPr lang="fi-FI" sz="1600" b="0" kern="1200" dirty="0" smtClean="0">
                          <a:solidFill>
                            <a:schemeClr val="tx1"/>
                          </a:solidFill>
                          <a:effectLst/>
                          <a:latin typeface="+mn-lt"/>
                          <a:ea typeface="+mn-ea"/>
                          <a:cs typeface="+mn-cs"/>
                        </a:rPr>
                        <a:t> </a:t>
                      </a:r>
                      <a:r>
                        <a:rPr lang="fi-FI" sz="1600" b="0" kern="1200" dirty="0" err="1" smtClean="0">
                          <a:solidFill>
                            <a:schemeClr val="tx1"/>
                          </a:solidFill>
                          <a:effectLst/>
                          <a:latin typeface="+mn-lt"/>
                          <a:ea typeface="+mn-ea"/>
                          <a:cs typeface="+mn-cs"/>
                        </a:rPr>
                        <a:t>salmon</a:t>
                      </a:r>
                      <a:r>
                        <a:rPr lang="fi-FI" sz="1600" b="0" kern="1200" dirty="0" smtClean="0">
                          <a:solidFill>
                            <a:schemeClr val="tx1"/>
                          </a:solidFill>
                          <a:effectLst/>
                          <a:latin typeface="+mn-lt"/>
                          <a:ea typeface="+mn-ea"/>
                          <a:cs typeface="+mn-cs"/>
                        </a:rPr>
                        <a:t> </a:t>
                      </a:r>
                      <a:endParaRPr lang="fi-FI"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sz="1600" b="0" kern="1200" dirty="0" smtClean="0">
                          <a:solidFill>
                            <a:schemeClr val="tx1"/>
                          </a:solidFill>
                          <a:effectLst/>
                          <a:latin typeface="+mn-lt"/>
                          <a:ea typeface="+mn-ea"/>
                          <a:cs typeface="+mn-cs"/>
                        </a:rPr>
                        <a:t>Calcimar, Miacalcin </a:t>
                      </a:r>
                      <a:endParaRPr lang="hr-H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1 spray/d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b="0" kern="1200" dirty="0" err="1" smtClean="0">
                          <a:solidFill>
                            <a:schemeClr val="tx1"/>
                          </a:solidFill>
                          <a:effectLst/>
                          <a:latin typeface="+mn-lt"/>
                          <a:ea typeface="+mn-ea"/>
                          <a:cs typeface="+mn-cs"/>
                        </a:rPr>
                        <a:t>Intranasal</a:t>
                      </a:r>
                      <a:r>
                        <a:rPr lang="tr-TR" sz="1600" b="0" kern="1200" dirty="0" smtClean="0">
                          <a:solidFill>
                            <a:schemeClr val="tx1"/>
                          </a:solidFill>
                          <a:effectLst/>
                          <a:latin typeface="+mn-lt"/>
                          <a:ea typeface="+mn-ea"/>
                          <a:cs typeface="+mn-cs"/>
                        </a:rPr>
                        <a:t> </a:t>
                      </a:r>
                      <a:r>
                        <a:rPr lang="tr-TR" sz="1600" b="0" kern="1200" dirty="0" err="1" smtClean="0">
                          <a:solidFill>
                            <a:schemeClr val="tx1"/>
                          </a:solidFill>
                          <a:effectLst/>
                          <a:latin typeface="+mn-lt"/>
                          <a:ea typeface="+mn-ea"/>
                          <a:cs typeface="+mn-cs"/>
                        </a:rPr>
                        <a:t>spray</a:t>
                      </a:r>
                      <a:r>
                        <a:rPr lang="tr-TR" sz="1600" b="0" kern="1200" dirty="0" smtClean="0">
                          <a:solidFill>
                            <a:schemeClr val="tx1"/>
                          </a:solidFill>
                          <a:effectLst/>
                          <a:latin typeface="+mn-lt"/>
                          <a:ea typeface="+mn-ea"/>
                          <a:cs typeface="+mn-cs"/>
                        </a:rPr>
                        <a:t> </a:t>
                      </a:r>
                      <a:endParaRPr lang="tr-T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600" b="0" kern="1200" dirty="0" err="1" smtClean="0">
                          <a:solidFill>
                            <a:schemeClr val="tx1"/>
                          </a:solidFill>
                          <a:effectLst/>
                          <a:latin typeface="+mn-lt"/>
                          <a:ea typeface="+mn-ea"/>
                          <a:cs typeface="+mn-cs"/>
                        </a:rPr>
                        <a:t>raloxifene</a:t>
                      </a:r>
                      <a:r>
                        <a:rPr lang="nb-NO" sz="1600" b="0" kern="1200" dirty="0" smtClean="0">
                          <a:solidFill>
                            <a:schemeClr val="tx1"/>
                          </a:solidFill>
                          <a:effectLst/>
                          <a:latin typeface="+mn-lt"/>
                          <a:ea typeface="+mn-ea"/>
                          <a:cs typeface="+mn-cs"/>
                        </a:rPr>
                        <a:t> </a:t>
                      </a:r>
                      <a:endParaRPr lang="nb-NO"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sz="1600" b="0" kern="1200" dirty="0" err="1" smtClean="0">
                          <a:solidFill>
                            <a:schemeClr val="tx1"/>
                          </a:solidFill>
                          <a:effectLst/>
                          <a:latin typeface="+mn-lt"/>
                          <a:ea typeface="+mn-ea"/>
                          <a:cs typeface="+mn-cs"/>
                        </a:rPr>
                        <a:t>Evista</a:t>
                      </a:r>
                      <a:r>
                        <a:rPr lang="fi-FI" sz="1600" b="0" kern="1200" dirty="0" smtClean="0">
                          <a:solidFill>
                            <a:schemeClr val="tx1"/>
                          </a:solidFill>
                          <a:effectLst/>
                          <a:latin typeface="+mn-lt"/>
                          <a:ea typeface="+mn-ea"/>
                          <a:cs typeface="+mn-cs"/>
                        </a:rPr>
                        <a:t> </a:t>
                      </a:r>
                      <a:endParaRPr lang="fi-FI"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60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600" b="0" kern="1200" dirty="0" smtClean="0">
                          <a:solidFill>
                            <a:schemeClr val="tx1"/>
                          </a:solidFill>
                          <a:effectLst/>
                          <a:latin typeface="+mn-lt"/>
                          <a:ea typeface="+mn-ea"/>
                          <a:cs typeface="+mn-cs"/>
                        </a:rPr>
                        <a:t>PO </a:t>
                      </a:r>
                      <a:endParaRPr lang="pt-B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sz="1600" b="0" kern="1200" dirty="0" err="1" smtClean="0">
                          <a:solidFill>
                            <a:schemeClr val="tx1"/>
                          </a:solidFill>
                          <a:effectLst/>
                          <a:latin typeface="+mn-lt"/>
                          <a:ea typeface="+mn-ea"/>
                          <a:cs typeface="+mn-cs"/>
                        </a:rPr>
                        <a:t>sodium</a:t>
                      </a:r>
                      <a:r>
                        <a:rPr lang="fi-FI" sz="1600" b="0" kern="1200" dirty="0" smtClean="0">
                          <a:solidFill>
                            <a:schemeClr val="tx1"/>
                          </a:solidFill>
                          <a:effectLst/>
                          <a:latin typeface="+mn-lt"/>
                          <a:ea typeface="+mn-ea"/>
                          <a:cs typeface="+mn-cs"/>
                        </a:rPr>
                        <a:t> </a:t>
                      </a:r>
                      <a:r>
                        <a:rPr lang="fi-FI" sz="1600" b="0" kern="1200" dirty="0" err="1" smtClean="0">
                          <a:solidFill>
                            <a:schemeClr val="tx1"/>
                          </a:solidFill>
                          <a:effectLst/>
                          <a:latin typeface="+mn-lt"/>
                          <a:ea typeface="+mn-ea"/>
                          <a:cs typeface="+mn-cs"/>
                        </a:rPr>
                        <a:t>fluoride</a:t>
                      </a:r>
                      <a:r>
                        <a:rPr lang="fi-FI" sz="1600" b="0" kern="1200" dirty="0" smtClean="0">
                          <a:solidFill>
                            <a:schemeClr val="tx1"/>
                          </a:solidFill>
                          <a:effectLst/>
                          <a:latin typeface="+mn-lt"/>
                          <a:ea typeface="+mn-ea"/>
                          <a:cs typeface="+mn-cs"/>
                        </a:rPr>
                        <a:t> </a:t>
                      </a:r>
                      <a:endParaRPr lang="fi-FI"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(Generic only)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600" b="0" kern="1200" dirty="0" smtClean="0">
                          <a:solidFill>
                            <a:schemeClr val="tx1"/>
                          </a:solidFill>
                          <a:effectLst/>
                          <a:latin typeface="+mn-lt"/>
                          <a:ea typeface="+mn-ea"/>
                          <a:cs typeface="+mn-cs"/>
                        </a:rPr>
                        <a:t>In </a:t>
                      </a:r>
                      <a:r>
                        <a:rPr lang="pl-PL" sz="1600" b="0" kern="1200" dirty="0" err="1" smtClean="0">
                          <a:solidFill>
                            <a:schemeClr val="tx1"/>
                          </a:solidFill>
                          <a:effectLst/>
                          <a:latin typeface="+mn-lt"/>
                          <a:ea typeface="+mn-ea"/>
                          <a:cs typeface="+mn-cs"/>
                        </a:rPr>
                        <a:t>cycles</a:t>
                      </a:r>
                      <a:r>
                        <a:rPr lang="pl-PL" sz="1600" b="0" kern="1200" dirty="0" smtClean="0">
                          <a:solidFill>
                            <a:schemeClr val="tx1"/>
                          </a:solidFill>
                          <a:effectLst/>
                          <a:latin typeface="+mn-lt"/>
                          <a:ea typeface="+mn-ea"/>
                          <a:cs typeface="+mn-cs"/>
                        </a:rPr>
                        <a:t> </a:t>
                      </a:r>
                      <a:endParaRPr lang="pl-PL"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600" b="0" kern="1200" dirty="0" smtClean="0">
                          <a:solidFill>
                            <a:schemeClr val="tx1"/>
                          </a:solidFill>
                          <a:effectLst/>
                          <a:latin typeface="+mn-lt"/>
                          <a:ea typeface="+mn-ea"/>
                          <a:cs typeface="+mn-cs"/>
                        </a:rPr>
                        <a:t>PO </a:t>
                      </a:r>
                      <a:endParaRPr lang="pt-B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400" b="0" kern="1200" dirty="0" smtClean="0">
                          <a:solidFill>
                            <a:schemeClr val="tx1"/>
                          </a:solidFill>
                          <a:effectLst/>
                          <a:latin typeface="+mn-lt"/>
                          <a:ea typeface="+mn-ea"/>
                          <a:cs typeface="+mn-cs"/>
                        </a:rPr>
                        <a:t>PO, </a:t>
                      </a:r>
                      <a:r>
                        <a:rPr lang="pl-PL" sz="1400" b="0" kern="1200" dirty="0" err="1" smtClean="0">
                          <a:solidFill>
                            <a:schemeClr val="tx1"/>
                          </a:solidFill>
                          <a:effectLst/>
                          <a:latin typeface="+mn-lt"/>
                          <a:ea typeface="+mn-ea"/>
                          <a:cs typeface="+mn-cs"/>
                        </a:rPr>
                        <a:t>oral</a:t>
                      </a:r>
                      <a:r>
                        <a:rPr lang="pl-PL" sz="1400" b="0" kern="1200" dirty="0" smtClean="0">
                          <a:solidFill>
                            <a:schemeClr val="tx1"/>
                          </a:solidFill>
                          <a:effectLst/>
                          <a:latin typeface="+mn-lt"/>
                          <a:ea typeface="+mn-ea"/>
                          <a:cs typeface="+mn-cs"/>
                        </a:rPr>
                        <a:t>. </a:t>
                      </a:r>
                      <a:endParaRPr lang="pl-PL"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70353629"/>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dirty="0" smtClean="0"/>
              <a:t>Osteoporosis</a:t>
            </a:r>
            <a:endParaRPr lang="en-US" dirty="0"/>
          </a:p>
        </p:txBody>
      </p:sp>
      <p:sp>
        <p:nvSpPr>
          <p:cNvPr id="15362" name="Content Placeholder 2"/>
          <p:cNvSpPr>
            <a:spLocks noGrp="1"/>
          </p:cNvSpPr>
          <p:nvPr>
            <p:ph idx="1"/>
          </p:nvPr>
        </p:nvSpPr>
        <p:spPr/>
        <p:txBody>
          <a:bodyPr/>
          <a:lstStyle/>
          <a:p>
            <a:r>
              <a:rPr lang="en-US" dirty="0"/>
              <a:t>Agents Affecting Postmenopausal </a:t>
            </a:r>
            <a:r>
              <a:rPr lang="en-US" dirty="0" smtClean="0"/>
              <a:t>Osteoporosis</a:t>
            </a:r>
          </a:p>
          <a:p>
            <a:pPr lvl="1"/>
            <a:r>
              <a:rPr lang="en-US" dirty="0" smtClean="0"/>
              <a:t>Bisphosphonates</a:t>
            </a:r>
          </a:p>
          <a:p>
            <a:pPr lvl="2"/>
            <a:r>
              <a:rPr lang="en-US" dirty="0"/>
              <a:t>Highly selective inhibitors of bone demineralization, </a:t>
            </a:r>
            <a:r>
              <a:rPr lang="en-US" dirty="0" err="1"/>
              <a:t>resorption</a:t>
            </a:r>
            <a:endParaRPr lang="en-US" dirty="0"/>
          </a:p>
          <a:p>
            <a:pPr lvl="3"/>
            <a:r>
              <a:rPr lang="en-US" dirty="0"/>
              <a:t>Appear to increase bone density</a:t>
            </a:r>
          </a:p>
          <a:p>
            <a:pPr lvl="2"/>
            <a:r>
              <a:rPr lang="en-US" dirty="0"/>
              <a:t>Administered for:  </a:t>
            </a:r>
          </a:p>
          <a:p>
            <a:pPr lvl="3"/>
            <a:r>
              <a:rPr lang="en-US" dirty="0"/>
              <a:t>Osteoporosis</a:t>
            </a:r>
          </a:p>
          <a:p>
            <a:pPr lvl="3"/>
            <a:r>
              <a:rPr lang="en-US" dirty="0"/>
              <a:t>Paget</a:t>
            </a:r>
            <a:r>
              <a:rPr lang="ja-JP" altLang="en-US" dirty="0"/>
              <a:t>’</a:t>
            </a:r>
            <a:r>
              <a:rPr lang="en-US" altLang="ja-JP" dirty="0"/>
              <a:t>s disease</a:t>
            </a:r>
          </a:p>
          <a:p>
            <a:pPr lvl="3"/>
            <a:r>
              <a:rPr lang="en-US" altLang="ja-JP" dirty="0" err="1"/>
              <a:t>Hypercalcemia</a:t>
            </a:r>
            <a:r>
              <a:rPr lang="en-US" altLang="ja-JP" dirty="0"/>
              <a:t> of </a:t>
            </a:r>
          </a:p>
          <a:p>
            <a:pPr lvl="4"/>
            <a:r>
              <a:rPr lang="en-US" altLang="ja-JP" dirty="0"/>
              <a:t>Malignancy</a:t>
            </a:r>
          </a:p>
          <a:p>
            <a:pPr lvl="4"/>
            <a:r>
              <a:rPr lang="en-US" altLang="ja-JP" dirty="0"/>
              <a:t>Postmenopausal </a:t>
            </a:r>
            <a:r>
              <a:rPr lang="en-US" altLang="ja-JP" dirty="0" smtClean="0"/>
              <a:t>osteoarthritis</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4085786517"/>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dirty="0" smtClean="0"/>
              <a:t>Osteoporosis</a:t>
            </a:r>
            <a:endParaRPr lang="en-US" dirty="0"/>
          </a:p>
        </p:txBody>
      </p:sp>
      <p:sp>
        <p:nvSpPr>
          <p:cNvPr id="15362" name="Content Placeholder 2"/>
          <p:cNvSpPr>
            <a:spLocks noGrp="1"/>
          </p:cNvSpPr>
          <p:nvPr>
            <p:ph idx="1"/>
          </p:nvPr>
        </p:nvSpPr>
        <p:spPr/>
        <p:txBody>
          <a:bodyPr/>
          <a:lstStyle/>
          <a:p>
            <a:r>
              <a:rPr lang="en-US" dirty="0"/>
              <a:t>Agents Affecting Postmenopausal </a:t>
            </a:r>
            <a:r>
              <a:rPr lang="en-US" dirty="0" smtClean="0"/>
              <a:t>Osteoporosis</a:t>
            </a:r>
          </a:p>
          <a:p>
            <a:pPr lvl="1"/>
            <a:r>
              <a:rPr lang="en-US" dirty="0" smtClean="0"/>
              <a:t>Bisphosphonates</a:t>
            </a:r>
          </a:p>
          <a:p>
            <a:pPr lvl="2"/>
            <a:r>
              <a:rPr lang="en-US" dirty="0"/>
              <a:t>Adverse effects  </a:t>
            </a:r>
          </a:p>
          <a:p>
            <a:pPr lvl="3"/>
            <a:r>
              <a:rPr lang="en-US" dirty="0"/>
              <a:t>Severe GI effects</a:t>
            </a:r>
          </a:p>
          <a:p>
            <a:pPr lvl="4"/>
            <a:r>
              <a:rPr lang="en-US" dirty="0"/>
              <a:t>Flatulence</a:t>
            </a:r>
          </a:p>
          <a:p>
            <a:pPr lvl="4"/>
            <a:r>
              <a:rPr lang="en-US" dirty="0"/>
              <a:t>Acid regurgitation</a:t>
            </a:r>
          </a:p>
          <a:p>
            <a:pPr lvl="4"/>
            <a:r>
              <a:rPr lang="en-US" dirty="0"/>
              <a:t>Dysphagia</a:t>
            </a:r>
          </a:p>
          <a:p>
            <a:pPr lvl="4"/>
            <a:r>
              <a:rPr lang="en-US" dirty="0"/>
              <a:t>Gastritis</a:t>
            </a:r>
          </a:p>
          <a:p>
            <a:pPr lvl="3"/>
            <a:r>
              <a:rPr lang="en-US" dirty="0"/>
              <a:t>Headache</a:t>
            </a:r>
          </a:p>
          <a:p>
            <a:pPr lvl="3"/>
            <a:r>
              <a:rPr lang="en-US" dirty="0"/>
              <a:t>Musculoskeletal pain</a:t>
            </a:r>
          </a:p>
          <a:p>
            <a:pPr lvl="3"/>
            <a:r>
              <a:rPr lang="en-US" dirty="0" smtClean="0"/>
              <a:t>Rash</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329121946"/>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dirty="0" smtClean="0"/>
              <a:t>Osteoporosis</a:t>
            </a:r>
            <a:endParaRPr lang="en-US" dirty="0"/>
          </a:p>
        </p:txBody>
      </p:sp>
      <p:sp>
        <p:nvSpPr>
          <p:cNvPr id="15362" name="Content Placeholder 2"/>
          <p:cNvSpPr>
            <a:spLocks noGrp="1"/>
          </p:cNvSpPr>
          <p:nvPr>
            <p:ph idx="1"/>
          </p:nvPr>
        </p:nvSpPr>
        <p:spPr/>
        <p:txBody>
          <a:bodyPr/>
          <a:lstStyle/>
          <a:p>
            <a:r>
              <a:rPr lang="en-US" dirty="0"/>
              <a:t>Agents Affecting Postmenopausal </a:t>
            </a:r>
            <a:r>
              <a:rPr lang="en-US" dirty="0" smtClean="0"/>
              <a:t>Osteoporosis</a:t>
            </a:r>
          </a:p>
          <a:p>
            <a:pPr lvl="1"/>
            <a:r>
              <a:rPr lang="en-US" dirty="0" smtClean="0"/>
              <a:t>Bisphosphonates</a:t>
            </a:r>
          </a:p>
          <a:p>
            <a:pPr lvl="2"/>
            <a:r>
              <a:rPr lang="en-US" dirty="0"/>
              <a:t>Contraindications  </a:t>
            </a:r>
          </a:p>
          <a:p>
            <a:pPr lvl="3"/>
            <a:r>
              <a:rPr lang="en-US" dirty="0"/>
              <a:t>Hypersensitivity</a:t>
            </a:r>
          </a:p>
          <a:p>
            <a:pPr lvl="3"/>
            <a:r>
              <a:rPr lang="en-US" dirty="0"/>
              <a:t>Severe renal impairment</a:t>
            </a:r>
          </a:p>
          <a:p>
            <a:pPr lvl="3"/>
            <a:r>
              <a:rPr lang="en-US" dirty="0" err="1"/>
              <a:t>Hypocalcemia</a:t>
            </a:r>
            <a:endParaRPr lang="en-US" dirty="0"/>
          </a:p>
          <a:p>
            <a:pPr lvl="3"/>
            <a:r>
              <a:rPr lang="en-US" dirty="0"/>
              <a:t>Lactation</a:t>
            </a:r>
          </a:p>
          <a:p>
            <a:pPr lvl="3"/>
            <a:r>
              <a:rPr lang="en-US" dirty="0"/>
              <a:t>Pregnancy</a:t>
            </a:r>
          </a:p>
          <a:p>
            <a:pPr lvl="2"/>
            <a:r>
              <a:rPr lang="en-US" dirty="0"/>
              <a:t>Interactions  </a:t>
            </a:r>
          </a:p>
          <a:p>
            <a:pPr lvl="3"/>
            <a:r>
              <a:rPr lang="en-US" dirty="0"/>
              <a:t>Calcium</a:t>
            </a:r>
          </a:p>
          <a:p>
            <a:pPr lvl="3"/>
            <a:r>
              <a:rPr lang="en-US" dirty="0"/>
              <a:t>Food (especially dairy products</a:t>
            </a:r>
            <a:r>
              <a:rPr lang="en-US" dirty="0" smtClean="0"/>
              <a:t>)</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709920957"/>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dirty="0" smtClean="0"/>
              <a:t>Osteoporosis</a:t>
            </a:r>
            <a:endParaRPr lang="en-US" dirty="0"/>
          </a:p>
        </p:txBody>
      </p:sp>
      <p:sp>
        <p:nvSpPr>
          <p:cNvPr id="15362" name="Content Placeholder 2"/>
          <p:cNvSpPr>
            <a:spLocks noGrp="1"/>
          </p:cNvSpPr>
          <p:nvPr>
            <p:ph idx="1"/>
          </p:nvPr>
        </p:nvSpPr>
        <p:spPr/>
        <p:txBody>
          <a:bodyPr/>
          <a:lstStyle/>
          <a:p>
            <a:r>
              <a:rPr lang="en-US" dirty="0"/>
              <a:t>Agents Affecting Postmenopausal </a:t>
            </a:r>
            <a:r>
              <a:rPr lang="en-US" dirty="0" smtClean="0"/>
              <a:t>Osteoporosis</a:t>
            </a:r>
          </a:p>
          <a:p>
            <a:pPr lvl="1"/>
            <a:r>
              <a:rPr lang="en-US" dirty="0" smtClean="0"/>
              <a:t>Bisphosphonates</a:t>
            </a:r>
          </a:p>
          <a:p>
            <a:pPr lvl="2"/>
            <a:r>
              <a:rPr lang="en-US" dirty="0"/>
              <a:t>Review correct administration with patients.</a:t>
            </a:r>
          </a:p>
          <a:p>
            <a:pPr lvl="2"/>
            <a:r>
              <a:rPr lang="en-US" dirty="0"/>
              <a:t>Report fever accompanied by arthralgia and myalgia.</a:t>
            </a:r>
          </a:p>
          <a:p>
            <a:pPr lvl="2"/>
            <a:r>
              <a:rPr lang="en-US" dirty="0"/>
              <a:t>Take 30 minutes before:</a:t>
            </a:r>
          </a:p>
          <a:p>
            <a:pPr lvl="3"/>
            <a:r>
              <a:rPr lang="en-US" dirty="0"/>
              <a:t>Food</a:t>
            </a:r>
          </a:p>
          <a:p>
            <a:pPr lvl="3"/>
            <a:r>
              <a:rPr lang="en-US" dirty="0"/>
              <a:t>Beverages</a:t>
            </a:r>
          </a:p>
          <a:p>
            <a:pPr lvl="3"/>
            <a:r>
              <a:rPr lang="en-US" dirty="0"/>
              <a:t>Other medications</a:t>
            </a:r>
          </a:p>
          <a:p>
            <a:pPr lvl="2"/>
            <a:r>
              <a:rPr lang="en-US" dirty="0"/>
              <a:t>Avoid breastfeeding.</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512371026"/>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dirty="0" smtClean="0"/>
              <a:t>Osteoporosis</a:t>
            </a:r>
            <a:endParaRPr lang="en-US" dirty="0"/>
          </a:p>
        </p:txBody>
      </p:sp>
      <p:sp>
        <p:nvSpPr>
          <p:cNvPr id="15362" name="Content Placeholder 2"/>
          <p:cNvSpPr>
            <a:spLocks noGrp="1"/>
          </p:cNvSpPr>
          <p:nvPr>
            <p:ph idx="1"/>
          </p:nvPr>
        </p:nvSpPr>
        <p:spPr/>
        <p:txBody>
          <a:bodyPr/>
          <a:lstStyle/>
          <a:p>
            <a:r>
              <a:rPr lang="en-US" dirty="0"/>
              <a:t>Agents Affecting Postmenopausal </a:t>
            </a:r>
            <a:r>
              <a:rPr lang="en-US" dirty="0" smtClean="0"/>
              <a:t>Osteoporosis</a:t>
            </a:r>
          </a:p>
          <a:p>
            <a:pPr lvl="1"/>
            <a:r>
              <a:rPr lang="en-US" dirty="0" smtClean="0"/>
              <a:t>Calcitonin</a:t>
            </a:r>
          </a:p>
          <a:p>
            <a:pPr lvl="2"/>
            <a:r>
              <a:rPr lang="en-US" dirty="0"/>
              <a:t>Lowers serum calcium, phosphate levels </a:t>
            </a:r>
          </a:p>
          <a:p>
            <a:pPr lvl="3"/>
            <a:r>
              <a:rPr lang="en-US" dirty="0"/>
              <a:t>By action on bones and kidneys</a:t>
            </a:r>
          </a:p>
          <a:p>
            <a:pPr lvl="2"/>
            <a:r>
              <a:rPr lang="en-US" dirty="0"/>
              <a:t>Inhibits bone </a:t>
            </a:r>
            <a:r>
              <a:rPr lang="en-US" dirty="0" err="1"/>
              <a:t>resorption</a:t>
            </a:r>
            <a:endParaRPr lang="en-US" dirty="0"/>
          </a:p>
          <a:p>
            <a:pPr lvl="3"/>
            <a:r>
              <a:rPr lang="en-US" dirty="0"/>
              <a:t>Increasing bone density</a:t>
            </a:r>
          </a:p>
          <a:p>
            <a:pPr lvl="2"/>
            <a:r>
              <a:rPr lang="en-US" dirty="0"/>
              <a:t>Administered for:  </a:t>
            </a:r>
          </a:p>
          <a:p>
            <a:pPr lvl="3"/>
            <a:r>
              <a:rPr lang="en-US" dirty="0"/>
              <a:t>Osteoporosis in postmenopausal women</a:t>
            </a:r>
          </a:p>
          <a:p>
            <a:pPr lvl="3"/>
            <a:r>
              <a:rPr lang="en-US" dirty="0" err="1"/>
              <a:t>Hypercalcemia</a:t>
            </a:r>
            <a:endParaRPr lang="en-US" dirty="0"/>
          </a:p>
          <a:p>
            <a:pPr lvl="3"/>
            <a:r>
              <a:rPr lang="en-US" dirty="0"/>
              <a:t>Symptomatic Paget</a:t>
            </a:r>
            <a:r>
              <a:rPr lang="ja-JP" altLang="en-US" dirty="0"/>
              <a:t>’</a:t>
            </a:r>
            <a:r>
              <a:rPr lang="en-US" altLang="ja-JP" dirty="0"/>
              <a:t>s </a:t>
            </a:r>
            <a:r>
              <a:rPr lang="en-US" altLang="ja-JP" dirty="0" smtClean="0"/>
              <a:t>disease</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456448688"/>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dirty="0" smtClean="0"/>
              <a:t>Osteoporosis</a:t>
            </a:r>
            <a:endParaRPr lang="en-US" dirty="0"/>
          </a:p>
        </p:txBody>
      </p:sp>
      <p:sp>
        <p:nvSpPr>
          <p:cNvPr id="15362" name="Content Placeholder 2"/>
          <p:cNvSpPr>
            <a:spLocks noGrp="1"/>
          </p:cNvSpPr>
          <p:nvPr>
            <p:ph idx="1"/>
          </p:nvPr>
        </p:nvSpPr>
        <p:spPr/>
        <p:txBody>
          <a:bodyPr/>
          <a:lstStyle/>
          <a:p>
            <a:r>
              <a:rPr lang="en-US" dirty="0"/>
              <a:t>Agents Affecting Postmenopausal </a:t>
            </a:r>
            <a:r>
              <a:rPr lang="en-US" dirty="0" smtClean="0"/>
              <a:t>Osteoporosis</a:t>
            </a:r>
          </a:p>
          <a:p>
            <a:pPr lvl="1"/>
            <a:r>
              <a:rPr lang="en-US" dirty="0" smtClean="0"/>
              <a:t>Calcitonin</a:t>
            </a:r>
          </a:p>
          <a:p>
            <a:pPr lvl="2"/>
            <a:r>
              <a:rPr lang="en-US" dirty="0"/>
              <a:t>Adverse effects  </a:t>
            </a:r>
          </a:p>
          <a:p>
            <a:pPr lvl="3"/>
            <a:r>
              <a:rPr lang="en-US" dirty="0"/>
              <a:t>Headache</a:t>
            </a:r>
          </a:p>
          <a:p>
            <a:pPr lvl="3"/>
            <a:r>
              <a:rPr lang="en-US" dirty="0"/>
              <a:t>Eye pain		</a:t>
            </a:r>
          </a:p>
          <a:p>
            <a:pPr lvl="3"/>
            <a:r>
              <a:rPr lang="en-US" dirty="0"/>
              <a:t>Hypersensitivity</a:t>
            </a:r>
          </a:p>
          <a:p>
            <a:pPr lvl="3"/>
            <a:r>
              <a:rPr lang="en-US" dirty="0"/>
              <a:t>Urination frequency</a:t>
            </a:r>
          </a:p>
          <a:p>
            <a:pPr lvl="3"/>
            <a:r>
              <a:rPr lang="en-US" dirty="0" smtClean="0"/>
              <a:t>Chills</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784235022"/>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dirty="0" smtClean="0"/>
              <a:t>Osteoporosis</a:t>
            </a:r>
            <a:endParaRPr lang="en-US" dirty="0"/>
          </a:p>
        </p:txBody>
      </p:sp>
      <p:sp>
        <p:nvSpPr>
          <p:cNvPr id="15362" name="Content Placeholder 2"/>
          <p:cNvSpPr>
            <a:spLocks noGrp="1"/>
          </p:cNvSpPr>
          <p:nvPr>
            <p:ph idx="1"/>
          </p:nvPr>
        </p:nvSpPr>
        <p:spPr/>
        <p:txBody>
          <a:bodyPr/>
          <a:lstStyle/>
          <a:p>
            <a:r>
              <a:rPr lang="en-US" dirty="0"/>
              <a:t>Agents Affecting Postmenopausal </a:t>
            </a:r>
            <a:r>
              <a:rPr lang="en-US" dirty="0" smtClean="0"/>
              <a:t>Osteoporosis</a:t>
            </a:r>
          </a:p>
          <a:p>
            <a:pPr lvl="1"/>
            <a:r>
              <a:rPr lang="en-US" dirty="0" smtClean="0"/>
              <a:t>Calcitonin</a:t>
            </a:r>
          </a:p>
          <a:p>
            <a:pPr lvl="2"/>
            <a:r>
              <a:rPr lang="en-US" dirty="0"/>
              <a:t>Adverse effects  </a:t>
            </a:r>
          </a:p>
          <a:p>
            <a:pPr lvl="3"/>
            <a:r>
              <a:rPr lang="en-US" dirty="0"/>
              <a:t>Chest pressure</a:t>
            </a:r>
          </a:p>
          <a:p>
            <a:pPr lvl="3"/>
            <a:r>
              <a:rPr lang="en-US" dirty="0"/>
              <a:t>Weakness	</a:t>
            </a:r>
          </a:p>
          <a:p>
            <a:pPr lvl="3"/>
            <a:r>
              <a:rPr lang="en-US" dirty="0"/>
              <a:t>Dizziness</a:t>
            </a:r>
          </a:p>
          <a:p>
            <a:pPr lvl="3"/>
            <a:r>
              <a:rPr lang="en-US" dirty="0"/>
              <a:t>Nasal congestion</a:t>
            </a:r>
          </a:p>
          <a:p>
            <a:pPr lvl="3"/>
            <a:r>
              <a:rPr lang="en-US" dirty="0"/>
              <a:t>Shortness of breath</a:t>
            </a:r>
          </a:p>
          <a:p>
            <a:pPr lvl="3"/>
            <a:r>
              <a:rPr lang="en-US" dirty="0"/>
              <a:t>Anaphylaxis (with human calcitonin only</a:t>
            </a:r>
            <a:r>
              <a:rPr lang="en-US" dirty="0" smtClean="0"/>
              <a:t>)</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950159780"/>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dirty="0" smtClean="0"/>
              <a:t>Osteoporosis</a:t>
            </a:r>
            <a:endParaRPr lang="en-US" dirty="0"/>
          </a:p>
        </p:txBody>
      </p:sp>
      <p:sp>
        <p:nvSpPr>
          <p:cNvPr id="15362" name="Content Placeholder 2"/>
          <p:cNvSpPr>
            <a:spLocks noGrp="1"/>
          </p:cNvSpPr>
          <p:nvPr>
            <p:ph idx="1"/>
          </p:nvPr>
        </p:nvSpPr>
        <p:spPr/>
        <p:txBody>
          <a:bodyPr/>
          <a:lstStyle/>
          <a:p>
            <a:r>
              <a:rPr lang="en-US" dirty="0"/>
              <a:t>Agents Affecting Postmenopausal </a:t>
            </a:r>
            <a:r>
              <a:rPr lang="en-US" dirty="0" smtClean="0"/>
              <a:t>Osteoporosis</a:t>
            </a:r>
          </a:p>
          <a:p>
            <a:pPr lvl="1"/>
            <a:r>
              <a:rPr lang="en-US" dirty="0" smtClean="0"/>
              <a:t>Calcitonin</a:t>
            </a:r>
          </a:p>
          <a:p>
            <a:pPr lvl="2"/>
            <a:r>
              <a:rPr lang="en-US" dirty="0"/>
              <a:t>Contraindications  </a:t>
            </a:r>
          </a:p>
          <a:p>
            <a:pPr lvl="3"/>
            <a:r>
              <a:rPr lang="en-US" dirty="0"/>
              <a:t>Hypersensitivity</a:t>
            </a:r>
          </a:p>
          <a:p>
            <a:pPr lvl="3"/>
            <a:r>
              <a:rPr lang="en-US" dirty="0"/>
              <a:t>Allergies</a:t>
            </a:r>
          </a:p>
          <a:p>
            <a:pPr lvl="2"/>
            <a:r>
              <a:rPr lang="en-US" dirty="0"/>
              <a:t>Interactions</a:t>
            </a:r>
          </a:p>
          <a:p>
            <a:pPr lvl="3"/>
            <a:r>
              <a:rPr lang="en-US" dirty="0" smtClean="0"/>
              <a:t>Lithium</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450893252"/>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dirty="0" smtClean="0"/>
              <a:t>Osteoporosis</a:t>
            </a:r>
            <a:endParaRPr lang="en-US" dirty="0"/>
          </a:p>
        </p:txBody>
      </p:sp>
      <p:sp>
        <p:nvSpPr>
          <p:cNvPr id="15362" name="Content Placeholder 2"/>
          <p:cNvSpPr>
            <a:spLocks noGrp="1"/>
          </p:cNvSpPr>
          <p:nvPr>
            <p:ph idx="1"/>
          </p:nvPr>
        </p:nvSpPr>
        <p:spPr/>
        <p:txBody>
          <a:bodyPr/>
          <a:lstStyle/>
          <a:p>
            <a:r>
              <a:rPr lang="en-US" dirty="0"/>
              <a:t>Agents Affecting Postmenopausal </a:t>
            </a:r>
            <a:r>
              <a:rPr lang="en-US" dirty="0" smtClean="0"/>
              <a:t>Osteoporosis</a:t>
            </a:r>
          </a:p>
          <a:p>
            <a:pPr lvl="1"/>
            <a:r>
              <a:rPr lang="en-US" dirty="0" smtClean="0"/>
              <a:t>Calcitonin</a:t>
            </a:r>
          </a:p>
          <a:p>
            <a:pPr lvl="2"/>
            <a:r>
              <a:rPr lang="en-US" dirty="0"/>
              <a:t>Report redness, warmth, or swelling at injection site.</a:t>
            </a:r>
          </a:p>
          <a:p>
            <a:pPr lvl="2"/>
            <a:r>
              <a:rPr lang="en-US" dirty="0"/>
              <a:t>Check with physician before taking OTC preparations, such as: </a:t>
            </a:r>
          </a:p>
          <a:p>
            <a:pPr lvl="3"/>
            <a:r>
              <a:rPr lang="en-US" dirty="0" err="1"/>
              <a:t>Supervitamins</a:t>
            </a:r>
            <a:endParaRPr lang="en-US" dirty="0"/>
          </a:p>
          <a:p>
            <a:pPr lvl="3"/>
            <a:r>
              <a:rPr lang="en-US" dirty="0" err="1"/>
              <a:t>Hematinics</a:t>
            </a:r>
            <a:endParaRPr lang="en-US" dirty="0"/>
          </a:p>
          <a:p>
            <a:pPr lvl="3"/>
            <a:r>
              <a:rPr lang="en-US" dirty="0"/>
              <a:t>Antacids</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767326772"/>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dirty="0" smtClean="0"/>
              <a:t>Osteoporosis</a:t>
            </a:r>
            <a:endParaRPr lang="en-US" dirty="0"/>
          </a:p>
        </p:txBody>
      </p:sp>
      <p:sp>
        <p:nvSpPr>
          <p:cNvPr id="15362" name="Content Placeholder 2"/>
          <p:cNvSpPr>
            <a:spLocks noGrp="1"/>
          </p:cNvSpPr>
          <p:nvPr>
            <p:ph idx="1"/>
          </p:nvPr>
        </p:nvSpPr>
        <p:spPr/>
        <p:txBody>
          <a:bodyPr/>
          <a:lstStyle/>
          <a:p>
            <a:r>
              <a:rPr lang="en-US" dirty="0"/>
              <a:t>Agents Affecting Postmenopausal </a:t>
            </a:r>
            <a:r>
              <a:rPr lang="en-US" dirty="0" smtClean="0"/>
              <a:t>Osteoporosis</a:t>
            </a:r>
          </a:p>
          <a:p>
            <a:pPr lvl="1"/>
            <a:r>
              <a:rPr lang="en-US" dirty="0" err="1"/>
              <a:t>Raloxifene</a:t>
            </a:r>
            <a:r>
              <a:rPr lang="en-US" dirty="0"/>
              <a:t> </a:t>
            </a:r>
            <a:r>
              <a:rPr lang="en-US" dirty="0" smtClean="0"/>
              <a:t>Hydrochloride</a:t>
            </a:r>
          </a:p>
          <a:p>
            <a:pPr lvl="2"/>
            <a:r>
              <a:rPr lang="en-US" dirty="0"/>
              <a:t>Combines with estrogen receptors to: </a:t>
            </a:r>
          </a:p>
          <a:p>
            <a:pPr lvl="3"/>
            <a:r>
              <a:rPr lang="en-US" dirty="0"/>
              <a:t>Decrease bone </a:t>
            </a:r>
            <a:r>
              <a:rPr lang="en-US" dirty="0" err="1"/>
              <a:t>resorption</a:t>
            </a:r>
            <a:endParaRPr lang="en-US" dirty="0"/>
          </a:p>
          <a:p>
            <a:pPr lvl="3"/>
            <a:r>
              <a:rPr lang="en-US" dirty="0"/>
              <a:t>Increase bone mass and density</a:t>
            </a:r>
          </a:p>
          <a:p>
            <a:pPr lvl="2"/>
            <a:r>
              <a:rPr lang="en-US" dirty="0"/>
              <a:t>To prevent and treat osteoporosis</a:t>
            </a:r>
          </a:p>
          <a:p>
            <a:pPr lvl="3"/>
            <a:r>
              <a:rPr lang="en-US" dirty="0"/>
              <a:t>Also to reduce risk of breast cancer </a:t>
            </a:r>
          </a:p>
          <a:p>
            <a:pPr lvl="4"/>
            <a:r>
              <a:rPr lang="en-US" dirty="0"/>
              <a:t>In postmenopausal </a:t>
            </a:r>
            <a:r>
              <a:rPr lang="en-US" dirty="0" smtClean="0"/>
              <a:t>women</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88894946"/>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dirty="0" smtClean="0"/>
              <a:t>Osteoporosis</a:t>
            </a:r>
            <a:endParaRPr lang="en-US" dirty="0"/>
          </a:p>
        </p:txBody>
      </p:sp>
      <p:sp>
        <p:nvSpPr>
          <p:cNvPr id="15362" name="Content Placeholder 2"/>
          <p:cNvSpPr>
            <a:spLocks noGrp="1"/>
          </p:cNvSpPr>
          <p:nvPr>
            <p:ph idx="1"/>
          </p:nvPr>
        </p:nvSpPr>
        <p:spPr/>
        <p:txBody>
          <a:bodyPr/>
          <a:lstStyle/>
          <a:p>
            <a:r>
              <a:rPr lang="en-US" dirty="0"/>
              <a:t>Agents Affecting Postmenopausal </a:t>
            </a:r>
            <a:r>
              <a:rPr lang="en-US" dirty="0" smtClean="0"/>
              <a:t>Osteoporosis</a:t>
            </a:r>
          </a:p>
          <a:p>
            <a:pPr lvl="1"/>
            <a:r>
              <a:rPr lang="en-US" dirty="0" err="1"/>
              <a:t>Raloxifene</a:t>
            </a:r>
            <a:r>
              <a:rPr lang="en-US" dirty="0"/>
              <a:t> </a:t>
            </a:r>
            <a:r>
              <a:rPr lang="en-US" dirty="0" smtClean="0"/>
              <a:t>Hydrochloride</a:t>
            </a:r>
          </a:p>
          <a:p>
            <a:pPr lvl="2"/>
            <a:r>
              <a:rPr lang="en-US" dirty="0"/>
              <a:t>Adverse effects  </a:t>
            </a:r>
          </a:p>
          <a:p>
            <a:pPr lvl="3"/>
            <a:r>
              <a:rPr lang="en-US" dirty="0"/>
              <a:t>Hot flashes</a:t>
            </a:r>
          </a:p>
          <a:p>
            <a:pPr lvl="3"/>
            <a:r>
              <a:rPr lang="en-US" dirty="0"/>
              <a:t>Migraines</a:t>
            </a:r>
          </a:p>
          <a:p>
            <a:pPr lvl="3"/>
            <a:r>
              <a:rPr lang="en-US" dirty="0"/>
              <a:t>Headache	</a:t>
            </a:r>
          </a:p>
          <a:p>
            <a:pPr lvl="3"/>
            <a:r>
              <a:rPr lang="en-US" dirty="0"/>
              <a:t>Flu-like symptoms</a:t>
            </a:r>
          </a:p>
          <a:p>
            <a:pPr lvl="3"/>
            <a:r>
              <a:rPr lang="en-US" dirty="0"/>
              <a:t>Uterine </a:t>
            </a:r>
            <a:r>
              <a:rPr lang="en-US" dirty="0" smtClean="0"/>
              <a:t>disorders</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82955877"/>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dirty="0" smtClean="0"/>
              <a:t>Osteoporosis</a:t>
            </a:r>
            <a:endParaRPr lang="en-US" dirty="0"/>
          </a:p>
        </p:txBody>
      </p:sp>
      <p:sp>
        <p:nvSpPr>
          <p:cNvPr id="15362" name="Content Placeholder 2"/>
          <p:cNvSpPr>
            <a:spLocks noGrp="1"/>
          </p:cNvSpPr>
          <p:nvPr>
            <p:ph idx="1"/>
          </p:nvPr>
        </p:nvSpPr>
        <p:spPr/>
        <p:txBody>
          <a:bodyPr/>
          <a:lstStyle/>
          <a:p>
            <a:r>
              <a:rPr lang="en-US" dirty="0"/>
              <a:t>Agents Affecting Postmenopausal </a:t>
            </a:r>
            <a:r>
              <a:rPr lang="en-US" dirty="0" smtClean="0"/>
              <a:t>Osteoporosis</a:t>
            </a:r>
          </a:p>
          <a:p>
            <a:pPr lvl="1"/>
            <a:r>
              <a:rPr lang="en-US" dirty="0" err="1"/>
              <a:t>Raloxifene</a:t>
            </a:r>
            <a:r>
              <a:rPr lang="en-US" dirty="0"/>
              <a:t> </a:t>
            </a:r>
            <a:r>
              <a:rPr lang="en-US" dirty="0" smtClean="0"/>
              <a:t>Hydrochloride</a:t>
            </a:r>
          </a:p>
          <a:p>
            <a:pPr lvl="2"/>
            <a:r>
              <a:rPr lang="en-US" dirty="0"/>
              <a:t>Adverse effects  </a:t>
            </a:r>
          </a:p>
          <a:p>
            <a:pPr lvl="3"/>
            <a:r>
              <a:rPr lang="en-US" dirty="0"/>
              <a:t>Vaginal bleeding</a:t>
            </a:r>
          </a:p>
          <a:p>
            <a:pPr lvl="3"/>
            <a:r>
              <a:rPr lang="en-US" dirty="0"/>
              <a:t>Urinary tract disorders</a:t>
            </a:r>
          </a:p>
          <a:p>
            <a:pPr lvl="3"/>
            <a:r>
              <a:rPr lang="en-US" dirty="0"/>
              <a:t>Breast pain</a:t>
            </a:r>
          </a:p>
          <a:p>
            <a:pPr lvl="3"/>
            <a:r>
              <a:rPr lang="en-US" dirty="0"/>
              <a:t>Depression</a:t>
            </a:r>
          </a:p>
          <a:p>
            <a:pPr lvl="3"/>
            <a:r>
              <a:rPr lang="en-US" dirty="0"/>
              <a:t>Insomnia</a:t>
            </a:r>
          </a:p>
          <a:p>
            <a:pPr lvl="3"/>
            <a:r>
              <a:rPr lang="en-US" dirty="0" smtClean="0"/>
              <a:t>Dizziness</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047132696"/>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dirty="0" smtClean="0"/>
              <a:t>Osteoporosis</a:t>
            </a:r>
            <a:endParaRPr lang="en-US" dirty="0"/>
          </a:p>
        </p:txBody>
      </p:sp>
      <p:sp>
        <p:nvSpPr>
          <p:cNvPr id="15362" name="Content Placeholder 2"/>
          <p:cNvSpPr>
            <a:spLocks noGrp="1"/>
          </p:cNvSpPr>
          <p:nvPr>
            <p:ph idx="1"/>
          </p:nvPr>
        </p:nvSpPr>
        <p:spPr/>
        <p:txBody>
          <a:bodyPr/>
          <a:lstStyle/>
          <a:p>
            <a:r>
              <a:rPr lang="en-US" dirty="0"/>
              <a:t>Agents Affecting Postmenopausal </a:t>
            </a:r>
            <a:r>
              <a:rPr lang="en-US" dirty="0" smtClean="0"/>
              <a:t>Osteoporosis</a:t>
            </a:r>
          </a:p>
          <a:p>
            <a:pPr lvl="1"/>
            <a:r>
              <a:rPr lang="en-US" dirty="0" err="1"/>
              <a:t>Raloxifene</a:t>
            </a:r>
            <a:r>
              <a:rPr lang="en-US" dirty="0"/>
              <a:t> </a:t>
            </a:r>
            <a:r>
              <a:rPr lang="en-US" dirty="0" smtClean="0"/>
              <a:t>Hydrochloride</a:t>
            </a:r>
          </a:p>
          <a:p>
            <a:pPr lvl="2"/>
            <a:r>
              <a:rPr lang="en-US" dirty="0"/>
              <a:t>Contraindications  </a:t>
            </a:r>
          </a:p>
          <a:p>
            <a:pPr lvl="3"/>
            <a:r>
              <a:rPr lang="en-US" dirty="0"/>
              <a:t>Pregnancy or possible pregnancy</a:t>
            </a:r>
          </a:p>
          <a:p>
            <a:pPr lvl="3"/>
            <a:r>
              <a:rPr lang="en-US" dirty="0"/>
              <a:t>Venous thromboembolic events</a:t>
            </a:r>
          </a:p>
          <a:p>
            <a:pPr lvl="2"/>
            <a:r>
              <a:rPr lang="en-US" dirty="0"/>
              <a:t>Interactions  </a:t>
            </a:r>
          </a:p>
          <a:p>
            <a:pPr lvl="3"/>
            <a:r>
              <a:rPr lang="en-US" dirty="0"/>
              <a:t>Systemic estrogen replacement therapies</a:t>
            </a:r>
          </a:p>
          <a:p>
            <a:pPr lvl="3"/>
            <a:r>
              <a:rPr lang="en-US" dirty="0"/>
              <a:t>Diazepam</a:t>
            </a:r>
          </a:p>
          <a:p>
            <a:pPr lvl="3"/>
            <a:r>
              <a:rPr lang="en-US" dirty="0" err="1"/>
              <a:t>Lidocaine</a:t>
            </a:r>
            <a:endParaRPr lang="en-US" dirty="0"/>
          </a:p>
          <a:p>
            <a:pPr lvl="3"/>
            <a:r>
              <a:rPr lang="en-US" dirty="0" err="1"/>
              <a:t>Diazoxide</a:t>
            </a:r>
            <a:endParaRPr lang="en-US" dirty="0"/>
          </a:p>
          <a:p>
            <a:pPr lvl="3"/>
            <a:r>
              <a:rPr lang="en-US" dirty="0" err="1"/>
              <a:t>Cholestyramine</a:t>
            </a:r>
            <a:endParaRPr lang="en-US" dirty="0"/>
          </a:p>
          <a:p>
            <a:pPr lvl="3"/>
            <a:r>
              <a:rPr lang="en-US" dirty="0" smtClean="0"/>
              <a:t>Warfarin</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459168894"/>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dirty="0" smtClean="0"/>
              <a:t>Osteoporosis</a:t>
            </a:r>
            <a:endParaRPr lang="en-US" dirty="0"/>
          </a:p>
        </p:txBody>
      </p:sp>
      <p:sp>
        <p:nvSpPr>
          <p:cNvPr id="15362" name="Content Placeholder 2"/>
          <p:cNvSpPr>
            <a:spLocks noGrp="1"/>
          </p:cNvSpPr>
          <p:nvPr>
            <p:ph idx="1"/>
          </p:nvPr>
        </p:nvSpPr>
        <p:spPr/>
        <p:txBody>
          <a:bodyPr/>
          <a:lstStyle/>
          <a:p>
            <a:r>
              <a:rPr lang="en-US" dirty="0"/>
              <a:t>Agents Affecting Postmenopausal </a:t>
            </a:r>
            <a:r>
              <a:rPr lang="en-US" dirty="0" smtClean="0"/>
              <a:t>Osteoporosis</a:t>
            </a:r>
          </a:p>
          <a:p>
            <a:pPr lvl="1"/>
            <a:r>
              <a:rPr lang="en-US" dirty="0" err="1"/>
              <a:t>Raloxifene</a:t>
            </a:r>
            <a:r>
              <a:rPr lang="en-US" dirty="0"/>
              <a:t> </a:t>
            </a:r>
            <a:r>
              <a:rPr lang="en-US" dirty="0" smtClean="0"/>
              <a:t>Hydrochloride</a:t>
            </a:r>
          </a:p>
          <a:p>
            <a:pPr lvl="2"/>
            <a:r>
              <a:rPr lang="en-US" dirty="0"/>
              <a:t>Report unexplained calf pain or tenderness.</a:t>
            </a:r>
          </a:p>
          <a:p>
            <a:pPr lvl="2"/>
            <a:r>
              <a:rPr lang="en-US" dirty="0"/>
              <a:t>Avoid prolonged restriction of movement.</a:t>
            </a:r>
          </a:p>
          <a:p>
            <a:pPr lvl="3"/>
            <a:r>
              <a:rPr lang="en-US" dirty="0"/>
              <a:t>During travel</a:t>
            </a:r>
          </a:p>
          <a:p>
            <a:pPr lvl="2"/>
            <a:r>
              <a:rPr lang="en-US" dirty="0"/>
              <a:t>Inform patients about hot flashes.</a:t>
            </a:r>
          </a:p>
          <a:p>
            <a:pPr lvl="2"/>
            <a:r>
              <a:rPr lang="en-US" dirty="0"/>
              <a:t>Avoid breastfeeding.</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493885246"/>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p:txBody>
          <a:bodyPr/>
          <a:lstStyle/>
          <a:p>
            <a:r>
              <a:rPr lang="en-US" dirty="0"/>
              <a:t>Rheumatoid Arthritis</a:t>
            </a:r>
          </a:p>
        </p:txBody>
      </p:sp>
      <p:sp>
        <p:nvSpPr>
          <p:cNvPr id="36866" name="Rectangle 3"/>
          <p:cNvSpPr>
            <a:spLocks noGrp="1" noChangeArrowheads="1"/>
          </p:cNvSpPr>
          <p:nvPr>
            <p:ph type="body" idx="1"/>
          </p:nvPr>
        </p:nvSpPr>
        <p:spPr/>
        <p:txBody>
          <a:bodyPr/>
          <a:lstStyle/>
          <a:p>
            <a:r>
              <a:rPr lang="en-US" dirty="0"/>
              <a:t>Systemic autoimmune disease</a:t>
            </a:r>
          </a:p>
          <a:p>
            <a:pPr lvl="1"/>
            <a:r>
              <a:rPr lang="en-US" dirty="0"/>
              <a:t>Inflammation of joint-lining membranes</a:t>
            </a:r>
          </a:p>
          <a:p>
            <a:pPr lvl="1"/>
            <a:r>
              <a:rPr lang="en-US" dirty="0"/>
              <a:t>Also affects internal organs</a:t>
            </a:r>
          </a:p>
          <a:p>
            <a:r>
              <a:rPr lang="en-US" dirty="0"/>
              <a:t>Occurs 2–3 times more often in women</a:t>
            </a:r>
          </a:p>
          <a:p>
            <a:pPr lvl="1"/>
            <a:r>
              <a:rPr lang="en-US" dirty="0"/>
              <a:t>Onset usually at ages 40–60</a:t>
            </a:r>
          </a:p>
          <a:p>
            <a:pPr lvl="1"/>
            <a:r>
              <a:rPr lang="en-US" dirty="0" smtClean="0"/>
              <a:t>Affects:</a:t>
            </a:r>
            <a:endParaRPr lang="en-US" dirty="0"/>
          </a:p>
          <a:p>
            <a:pPr lvl="2"/>
            <a:r>
              <a:rPr lang="en-US" dirty="0" smtClean="0"/>
              <a:t>Hands</a:t>
            </a:r>
          </a:p>
          <a:p>
            <a:pPr lvl="2"/>
            <a:r>
              <a:rPr lang="en-US" dirty="0" smtClean="0"/>
              <a:t>Feet</a:t>
            </a:r>
            <a:endParaRPr lang="en-US" dirty="0"/>
          </a:p>
          <a:p>
            <a:pPr lvl="2"/>
            <a:r>
              <a:rPr lang="en-US" dirty="0" smtClean="0"/>
              <a:t>Wrists</a:t>
            </a:r>
          </a:p>
          <a:p>
            <a:pPr lvl="2"/>
            <a:r>
              <a:rPr lang="en-US" dirty="0" smtClean="0"/>
              <a:t>Spine</a:t>
            </a:r>
            <a:endParaRPr lang="en-US" dirty="0"/>
          </a:p>
          <a:p>
            <a:pPr lvl="2"/>
            <a:r>
              <a:rPr lang="en-US" dirty="0" smtClean="0"/>
              <a:t>Shoulders</a:t>
            </a:r>
          </a:p>
          <a:p>
            <a:pPr lvl="2"/>
            <a:r>
              <a:rPr lang="en-US" dirty="0" smtClean="0"/>
              <a:t>Ankles</a:t>
            </a:r>
            <a:endParaRPr lang="en-US" dirty="0"/>
          </a:p>
          <a:p>
            <a:pPr lvl="2"/>
            <a:r>
              <a:rPr lang="en-US" dirty="0"/>
              <a:t>Hips</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4106553333"/>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US" dirty="0"/>
              <a:t>Rheumatoid </a:t>
            </a:r>
            <a:r>
              <a:rPr lang="en-US" dirty="0" smtClean="0"/>
              <a:t>Arthritis</a:t>
            </a:r>
            <a:endParaRPr lang="en-US" dirty="0"/>
          </a:p>
        </p:txBody>
      </p:sp>
      <p:sp>
        <p:nvSpPr>
          <p:cNvPr id="40962" name="Content Placeholder 2"/>
          <p:cNvSpPr>
            <a:spLocks noGrp="1"/>
          </p:cNvSpPr>
          <p:nvPr>
            <p:ph idx="1"/>
          </p:nvPr>
        </p:nvSpPr>
        <p:spPr/>
        <p:txBody>
          <a:bodyPr/>
          <a:lstStyle/>
          <a:p>
            <a:r>
              <a:rPr lang="en-US" dirty="0" err="1"/>
              <a:t>Antirheumatic</a:t>
            </a:r>
            <a:r>
              <a:rPr lang="en-US" dirty="0"/>
              <a:t> </a:t>
            </a:r>
            <a:r>
              <a:rPr lang="en-US" dirty="0" smtClean="0"/>
              <a:t>Drugs</a:t>
            </a:r>
          </a:p>
          <a:p>
            <a:pPr lvl="1"/>
            <a:r>
              <a:rPr lang="en-US" dirty="0" smtClean="0"/>
              <a:t>Drugs </a:t>
            </a:r>
            <a:r>
              <a:rPr lang="en-US" dirty="0"/>
              <a:t>with anti-inflammatory activity</a:t>
            </a:r>
          </a:p>
          <a:p>
            <a:pPr lvl="2"/>
            <a:r>
              <a:rPr lang="en-US" dirty="0"/>
              <a:t>Agents of first choice</a:t>
            </a:r>
          </a:p>
          <a:p>
            <a:pPr lvl="1"/>
            <a:r>
              <a:rPr lang="en-US" dirty="0"/>
              <a:t>Various agents include:</a:t>
            </a:r>
          </a:p>
          <a:p>
            <a:pPr lvl="2"/>
            <a:r>
              <a:rPr lang="en-US" dirty="0" smtClean="0"/>
              <a:t>Salicylates</a:t>
            </a:r>
          </a:p>
          <a:p>
            <a:pPr lvl="2"/>
            <a:r>
              <a:rPr lang="en-US" dirty="0" smtClean="0"/>
              <a:t>NSAIDs</a:t>
            </a:r>
            <a:endParaRPr lang="en-US" dirty="0"/>
          </a:p>
          <a:p>
            <a:pPr lvl="2"/>
            <a:r>
              <a:rPr lang="en-US" dirty="0"/>
              <a:t>COX-2 </a:t>
            </a:r>
            <a:r>
              <a:rPr lang="en-US" dirty="0" smtClean="0"/>
              <a:t>inhibitors</a:t>
            </a:r>
          </a:p>
          <a:p>
            <a:pPr lvl="2"/>
            <a:r>
              <a:rPr lang="en-US" dirty="0" smtClean="0"/>
              <a:t>Corticosteroids</a:t>
            </a:r>
            <a:endParaRPr lang="en-US" dirty="0"/>
          </a:p>
          <a:p>
            <a:pPr lvl="2"/>
            <a:r>
              <a:rPr lang="en-US" dirty="0"/>
              <a:t>DMARDs</a:t>
            </a:r>
          </a:p>
        </p:txBody>
      </p:sp>
    </p:spTree>
    <p:extLst>
      <p:ext uri="{BB962C8B-B14F-4D97-AF65-F5344CB8AC3E}">
        <p14:creationId xmlns:p14="http://schemas.microsoft.com/office/powerpoint/2010/main" val="1871253624"/>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8"/>
          <p:cNvSpPr>
            <a:spLocks noGrp="1" noChangeArrowheads="1"/>
          </p:cNvSpPr>
          <p:nvPr/>
        </p:nvSpPr>
        <p:spPr bwMode="auto">
          <a:xfrm>
            <a:off x="228600" y="5362575"/>
            <a:ext cx="8686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GB" sz="1400" b="0">
              <a:latin typeface="Arial" charset="0"/>
            </a:endParaRPr>
          </a:p>
        </p:txBody>
      </p:sp>
      <p:sp>
        <p:nvSpPr>
          <p:cNvPr id="2" name="Title 1"/>
          <p:cNvSpPr>
            <a:spLocks noGrp="1"/>
          </p:cNvSpPr>
          <p:nvPr>
            <p:ph type="title"/>
          </p:nvPr>
        </p:nvSpPr>
        <p:spPr/>
        <p:txBody>
          <a:bodyPr/>
          <a:lstStyle/>
          <a:p>
            <a:r>
              <a:rPr lang="en-US" dirty="0"/>
              <a:t>Table 36-2 </a:t>
            </a:r>
            <a:r>
              <a:rPr lang="en-US" dirty="0" smtClean="0"/>
              <a:t>Disease</a:t>
            </a:r>
            <a:r>
              <a:rPr lang="en-US" dirty="0"/>
              <a:t>-Modifying Drugs for Rheumatoid Arthritis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95192440"/>
              </p:ext>
            </p:extLst>
          </p:nvPr>
        </p:nvGraphicFramePr>
        <p:xfrm>
          <a:off x="457200" y="1600200"/>
          <a:ext cx="8229600" cy="4277360"/>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a:t>
                      </a:r>
                      <a:r>
                        <a:rPr lang="en-US" sz="1600" baseline="0" dirty="0" smtClean="0"/>
                        <a:t>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AVERAGE ADULT</a:t>
                      </a:r>
                      <a:r>
                        <a:rPr lang="en-US" sz="1600" baseline="0" dirty="0" smtClean="0"/>
                        <a:t> DOSAGE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ROUTE OF ADMINISTRATION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effectLst/>
                          <a:latin typeface="+mn-lt"/>
                          <a:ea typeface="+mn-ea"/>
                          <a:cs typeface="+mn-cs"/>
                        </a:rPr>
                        <a:t>Gold Compounds</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0" kern="1200" dirty="0" err="1" smtClean="0">
                          <a:solidFill>
                            <a:schemeClr val="tx1"/>
                          </a:solidFill>
                          <a:effectLst/>
                          <a:latin typeface="+mn-lt"/>
                          <a:ea typeface="+mn-ea"/>
                          <a:cs typeface="+mn-cs"/>
                        </a:rPr>
                        <a:t>auranofin</a:t>
                      </a:r>
                      <a:r>
                        <a:rPr lang="fr-FR" sz="1600" b="0" kern="1200" dirty="0" smtClean="0">
                          <a:solidFill>
                            <a:schemeClr val="tx1"/>
                          </a:solidFill>
                          <a:effectLst/>
                          <a:latin typeface="+mn-lt"/>
                          <a:ea typeface="+mn-ea"/>
                          <a:cs typeface="+mn-cs"/>
                        </a:rPr>
                        <a:t> </a:t>
                      </a:r>
                      <a:endParaRPr lang="fr-F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600" b="0" kern="1200" dirty="0" err="1" smtClean="0">
                          <a:solidFill>
                            <a:schemeClr val="tx1"/>
                          </a:solidFill>
                          <a:effectLst/>
                          <a:latin typeface="+mn-lt"/>
                          <a:ea typeface="+mn-ea"/>
                          <a:cs typeface="+mn-cs"/>
                        </a:rPr>
                        <a:t>Ridaura</a:t>
                      </a:r>
                      <a:r>
                        <a:rPr lang="pt-BR" sz="1600" b="0" kern="1200" dirty="0" smtClean="0">
                          <a:solidFill>
                            <a:schemeClr val="tx1"/>
                          </a:solidFill>
                          <a:effectLst/>
                          <a:latin typeface="+mn-lt"/>
                          <a:ea typeface="+mn-ea"/>
                          <a:cs typeface="+mn-cs"/>
                        </a:rPr>
                        <a:t> </a:t>
                      </a:r>
                      <a:endParaRPr lang="pt-B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3–6 mg/d; may increase up to 3 mg </a:t>
                      </a:r>
                      <a:r>
                        <a:rPr lang="en-US" sz="1600" b="0" kern="1200" dirty="0" err="1" smtClean="0">
                          <a:solidFill>
                            <a:schemeClr val="tx1"/>
                          </a:solidFill>
                          <a:effectLst/>
                          <a:latin typeface="+mn-lt"/>
                          <a:ea typeface="+mn-ea"/>
                          <a:cs typeface="+mn-cs"/>
                        </a:rPr>
                        <a:t>tid</a:t>
                      </a:r>
                      <a:r>
                        <a:rPr lang="en-US" sz="1600" b="0" kern="1200" dirty="0" smtClean="0">
                          <a:solidFill>
                            <a:schemeClr val="tx1"/>
                          </a:solidFill>
                          <a:effectLst/>
                          <a:latin typeface="+mn-lt"/>
                          <a:ea typeface="+mn-ea"/>
                          <a:cs typeface="+mn-cs"/>
                        </a:rPr>
                        <a:t> after 6 </a:t>
                      </a:r>
                      <a:r>
                        <a:rPr lang="en-US" sz="1600" b="0" kern="1200" dirty="0" err="1" smtClean="0">
                          <a:solidFill>
                            <a:schemeClr val="tx1"/>
                          </a:solidFill>
                          <a:effectLst/>
                          <a:latin typeface="+mn-lt"/>
                          <a:ea typeface="+mn-ea"/>
                          <a:cs typeface="+mn-cs"/>
                        </a:rPr>
                        <a:t>mo</a:t>
                      </a:r>
                      <a:r>
                        <a:rPr lang="en-US" sz="1600" b="0" kern="1200" dirty="0" smtClean="0">
                          <a:solidFill>
                            <a:schemeClr val="tx1"/>
                          </a:solidFill>
                          <a:effectLst/>
                          <a:latin typeface="+mn-lt"/>
                          <a:ea typeface="+mn-ea"/>
                          <a:cs typeface="+mn-cs"/>
                        </a:rPr>
                        <a:t>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err="1" smtClean="0">
                          <a:solidFill>
                            <a:schemeClr val="tx1"/>
                          </a:solidFill>
                          <a:effectLst/>
                          <a:latin typeface="+mn-lt"/>
                          <a:ea typeface="+mn-ea"/>
                          <a:cs typeface="+mn-cs"/>
                        </a:rPr>
                        <a:t>aurothioglucose</a:t>
                      </a:r>
                      <a:r>
                        <a:rPr lang="en-US" sz="1600" b="0" kern="1200" dirty="0" smtClean="0">
                          <a:solidFill>
                            <a:schemeClr val="tx1"/>
                          </a:solidFill>
                          <a:effectLst/>
                          <a:latin typeface="+mn-lt"/>
                          <a:ea typeface="+mn-ea"/>
                          <a:cs typeface="+mn-cs"/>
                        </a:rPr>
                        <a:t>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b="0" kern="1200" dirty="0" err="1" smtClean="0">
                          <a:solidFill>
                            <a:schemeClr val="tx1"/>
                          </a:solidFill>
                          <a:effectLst/>
                          <a:latin typeface="+mn-lt"/>
                          <a:ea typeface="+mn-ea"/>
                          <a:cs typeface="+mn-cs"/>
                        </a:rPr>
                        <a:t>Solganal</a:t>
                      </a:r>
                      <a:r>
                        <a:rPr lang="es-ES_tradnl" sz="1600" b="0" kern="1200" dirty="0" smtClean="0">
                          <a:solidFill>
                            <a:schemeClr val="tx1"/>
                          </a:solidFill>
                          <a:effectLst/>
                          <a:latin typeface="+mn-lt"/>
                          <a:ea typeface="+mn-ea"/>
                          <a:cs typeface="+mn-cs"/>
                        </a:rPr>
                        <a:t> </a:t>
                      </a:r>
                      <a:endParaRPr lang="es-ES_tradnl"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10–50 mg; initially, 10 mg and then increased weekly until 1 g is reached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IM</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gold sodium </a:t>
                      </a:r>
                      <a:r>
                        <a:rPr lang="en-US" sz="1600" b="0" kern="1200" dirty="0" err="1" smtClean="0">
                          <a:solidFill>
                            <a:schemeClr val="tx1"/>
                          </a:solidFill>
                          <a:effectLst/>
                          <a:latin typeface="+mn-lt"/>
                          <a:ea typeface="+mn-ea"/>
                          <a:cs typeface="+mn-cs"/>
                        </a:rPr>
                        <a:t>thiomalate</a:t>
                      </a:r>
                      <a:r>
                        <a:rPr lang="en-US" sz="1600" b="0" kern="1200" dirty="0" smtClean="0">
                          <a:solidFill>
                            <a:schemeClr val="tx1"/>
                          </a:solidFill>
                          <a:effectLst/>
                          <a:latin typeface="+mn-lt"/>
                          <a:ea typeface="+mn-ea"/>
                          <a:cs typeface="+mn-cs"/>
                        </a:rPr>
                        <a:t>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b="0" kern="1200" dirty="0" err="1" smtClean="0">
                          <a:solidFill>
                            <a:schemeClr val="tx1"/>
                          </a:solidFill>
                          <a:effectLst/>
                          <a:latin typeface="+mn-lt"/>
                          <a:ea typeface="+mn-ea"/>
                          <a:cs typeface="+mn-cs"/>
                        </a:rPr>
                        <a:t>Myochrysine</a:t>
                      </a:r>
                      <a:r>
                        <a:rPr lang="tr-TR" sz="1600" b="0" kern="1200" dirty="0" smtClean="0">
                          <a:solidFill>
                            <a:schemeClr val="tx1"/>
                          </a:solidFill>
                          <a:effectLst/>
                          <a:latin typeface="+mn-lt"/>
                          <a:ea typeface="+mn-ea"/>
                          <a:cs typeface="+mn-cs"/>
                        </a:rPr>
                        <a:t> </a:t>
                      </a:r>
                      <a:endParaRPr lang="tr-T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Dose may be continued at 25–50 mg every other </a:t>
                      </a:r>
                      <a:r>
                        <a:rPr lang="en-US" sz="1600" b="0" kern="1200" dirty="0" err="1" smtClean="0">
                          <a:solidFill>
                            <a:schemeClr val="tx1"/>
                          </a:solidFill>
                          <a:effectLst/>
                          <a:latin typeface="+mn-lt"/>
                          <a:ea typeface="+mn-ea"/>
                          <a:cs typeface="+mn-cs"/>
                        </a:rPr>
                        <a:t>wk</a:t>
                      </a:r>
                      <a:r>
                        <a:rPr lang="en-US" sz="1600" b="0" kern="1200" dirty="0" smtClean="0">
                          <a:solidFill>
                            <a:schemeClr val="tx1"/>
                          </a:solidFill>
                          <a:effectLst/>
                          <a:latin typeface="+mn-lt"/>
                          <a:ea typeface="+mn-ea"/>
                          <a:cs typeface="+mn-cs"/>
                        </a:rPr>
                        <a:t> for 2–20 </a:t>
                      </a:r>
                      <a:r>
                        <a:rPr lang="en-US" sz="1600" b="0" kern="1200" dirty="0" err="1" smtClean="0">
                          <a:solidFill>
                            <a:schemeClr val="tx1"/>
                          </a:solidFill>
                          <a:effectLst/>
                          <a:latin typeface="+mn-lt"/>
                          <a:ea typeface="+mn-ea"/>
                          <a:cs typeface="+mn-cs"/>
                        </a:rPr>
                        <a:t>wk</a:t>
                      </a:r>
                      <a:r>
                        <a:rPr lang="en-US" sz="1600" b="0" kern="1200" dirty="0" smtClean="0">
                          <a:solidFill>
                            <a:schemeClr val="tx1"/>
                          </a:solidFill>
                          <a:effectLst/>
                          <a:latin typeface="+mn-lt"/>
                          <a:ea typeface="+mn-ea"/>
                          <a:cs typeface="+mn-cs"/>
                        </a:rPr>
                        <a:t>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IM</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kern="1200" dirty="0" err="1" smtClean="0">
                          <a:solidFill>
                            <a:schemeClr val="tx1"/>
                          </a:solidFill>
                          <a:effectLst/>
                          <a:latin typeface="+mn-lt"/>
                          <a:ea typeface="+mn-ea"/>
                          <a:cs typeface="+mn-cs"/>
                        </a:rPr>
                        <a:t>tid</a:t>
                      </a:r>
                      <a:r>
                        <a:rPr lang="en-US" sz="1400" b="0" kern="1200" dirty="0" smtClean="0">
                          <a:solidFill>
                            <a:schemeClr val="tx1"/>
                          </a:solidFill>
                          <a:effectLst/>
                          <a:latin typeface="+mn-lt"/>
                          <a:ea typeface="+mn-ea"/>
                          <a:cs typeface="+mn-cs"/>
                        </a:rPr>
                        <a:t>, three times a day; PO, oral;. IM, intramuscular; SC, subcutaneous.</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6" name="TextBox 5"/>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581988297"/>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8"/>
          <p:cNvSpPr>
            <a:spLocks noGrp="1" noChangeArrowheads="1"/>
          </p:cNvSpPr>
          <p:nvPr/>
        </p:nvSpPr>
        <p:spPr bwMode="auto">
          <a:xfrm>
            <a:off x="228600" y="5362575"/>
            <a:ext cx="8686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GB" sz="1400" b="0">
              <a:latin typeface="Arial" charset="0"/>
            </a:endParaRPr>
          </a:p>
        </p:txBody>
      </p:sp>
      <p:sp>
        <p:nvSpPr>
          <p:cNvPr id="2" name="Title 1"/>
          <p:cNvSpPr>
            <a:spLocks noGrp="1"/>
          </p:cNvSpPr>
          <p:nvPr>
            <p:ph type="title"/>
          </p:nvPr>
        </p:nvSpPr>
        <p:spPr/>
        <p:txBody>
          <a:bodyPr/>
          <a:lstStyle/>
          <a:p>
            <a:r>
              <a:rPr lang="en-US" dirty="0"/>
              <a:t>Table 36-2 </a:t>
            </a:r>
            <a:r>
              <a:rPr lang="en-US" dirty="0" smtClean="0"/>
              <a:t>Disease</a:t>
            </a:r>
            <a:r>
              <a:rPr lang="en-US" dirty="0"/>
              <a:t>-Modifying Drugs for Rheumatoid Arthritis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63603029"/>
              </p:ext>
            </p:extLst>
          </p:nvPr>
        </p:nvGraphicFramePr>
        <p:xfrm>
          <a:off x="457200" y="1600200"/>
          <a:ext cx="8229600" cy="4033520"/>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a:t>
                      </a:r>
                      <a:r>
                        <a:rPr lang="en-US" sz="1600" baseline="0" dirty="0" smtClean="0"/>
                        <a:t>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AVERAGE ADULT</a:t>
                      </a:r>
                      <a:r>
                        <a:rPr lang="en-US" sz="1600" baseline="0" dirty="0" smtClean="0"/>
                        <a:t> DOSAGE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ROUTE OF ADMINISTRATION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effectLst/>
                          <a:latin typeface="+mn-lt"/>
                          <a:ea typeface="+mn-ea"/>
                          <a:cs typeface="+mn-cs"/>
                        </a:rPr>
                        <a:t>Miscellaneous Agents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s-IS" sz="1600" b="0" kern="1200" dirty="0" smtClean="0">
                          <a:solidFill>
                            <a:schemeClr val="tx1"/>
                          </a:solidFill>
                          <a:effectLst/>
                          <a:latin typeface="+mn-lt"/>
                          <a:ea typeface="+mn-ea"/>
                          <a:cs typeface="+mn-cs"/>
                        </a:rPr>
                        <a:t>adalimumab </a:t>
                      </a:r>
                      <a:endParaRPr lang="is-I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600" b="0" kern="1200" dirty="0" err="1" smtClean="0">
                          <a:solidFill>
                            <a:schemeClr val="tx1"/>
                          </a:solidFill>
                          <a:effectLst/>
                          <a:latin typeface="+mn-lt"/>
                          <a:ea typeface="+mn-ea"/>
                          <a:cs typeface="+mn-cs"/>
                        </a:rPr>
                        <a:t>Humira</a:t>
                      </a:r>
                      <a:r>
                        <a:rPr lang="pt-BR" sz="1600" b="0" kern="1200" dirty="0" smtClean="0">
                          <a:solidFill>
                            <a:schemeClr val="tx1"/>
                          </a:solidFill>
                          <a:effectLst/>
                          <a:latin typeface="+mn-lt"/>
                          <a:ea typeface="+mn-ea"/>
                          <a:cs typeface="+mn-cs"/>
                        </a:rPr>
                        <a:t> </a:t>
                      </a:r>
                      <a:endParaRPr lang="pt-B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40 mg every other </a:t>
                      </a:r>
                      <a:r>
                        <a:rPr lang="en-US" sz="1600" b="0" kern="1200" dirty="0" err="1" smtClean="0">
                          <a:solidFill>
                            <a:schemeClr val="tx1"/>
                          </a:solidFill>
                          <a:effectLst/>
                          <a:latin typeface="+mn-lt"/>
                          <a:ea typeface="+mn-ea"/>
                          <a:cs typeface="+mn-cs"/>
                        </a:rPr>
                        <a:t>wk</a:t>
                      </a:r>
                      <a:r>
                        <a:rPr lang="en-US" sz="1600" b="0" kern="1200" dirty="0" smtClean="0">
                          <a:solidFill>
                            <a:schemeClr val="tx1"/>
                          </a:solidFill>
                          <a:effectLst/>
                          <a:latin typeface="+mn-lt"/>
                          <a:ea typeface="+mn-ea"/>
                          <a:cs typeface="+mn-cs"/>
                        </a:rPr>
                        <a:t> (may use 40 mg/ </a:t>
                      </a:r>
                      <a:r>
                        <a:rPr lang="en-US" sz="1600" b="0" kern="1200" dirty="0" err="1" smtClean="0">
                          <a:solidFill>
                            <a:schemeClr val="tx1"/>
                          </a:solidFill>
                          <a:effectLst/>
                          <a:latin typeface="+mn-lt"/>
                          <a:ea typeface="+mn-ea"/>
                          <a:cs typeface="+mn-cs"/>
                        </a:rPr>
                        <a:t>wk</a:t>
                      </a:r>
                      <a:r>
                        <a:rPr lang="en-US" sz="1600" b="0" kern="1200" dirty="0" smtClean="0">
                          <a:solidFill>
                            <a:schemeClr val="tx1"/>
                          </a:solidFill>
                          <a:effectLst/>
                          <a:latin typeface="+mn-lt"/>
                          <a:ea typeface="+mn-ea"/>
                          <a:cs typeface="+mn-cs"/>
                        </a:rPr>
                        <a:t> if not on concomitant methotrexate)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SC</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err="1" smtClean="0">
                          <a:solidFill>
                            <a:schemeClr val="tx1"/>
                          </a:solidFill>
                          <a:effectLst/>
                          <a:latin typeface="+mn-lt"/>
                          <a:ea typeface="+mn-ea"/>
                          <a:cs typeface="+mn-cs"/>
                        </a:rPr>
                        <a:t>etanercept</a:t>
                      </a:r>
                      <a:r>
                        <a:rPr lang="en-US" sz="1600" b="0" kern="1200" dirty="0" smtClean="0">
                          <a:solidFill>
                            <a:schemeClr val="tx1"/>
                          </a:solidFill>
                          <a:effectLst/>
                          <a:latin typeface="+mn-lt"/>
                          <a:ea typeface="+mn-ea"/>
                          <a:cs typeface="+mn-cs"/>
                        </a:rPr>
                        <a:t>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Enbrel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25 mg twice weekly or 0.08 mg/kg (or 50 mg) once weekly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SC</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600" b="0" kern="1200" dirty="0" err="1" smtClean="0">
                          <a:solidFill>
                            <a:schemeClr val="tx1"/>
                          </a:solidFill>
                          <a:effectLst/>
                          <a:latin typeface="+mn-lt"/>
                          <a:ea typeface="+mn-ea"/>
                          <a:cs typeface="+mn-cs"/>
                        </a:rPr>
                        <a:t>hydroxychloroquine</a:t>
                      </a:r>
                      <a:r>
                        <a:rPr lang="cs-CZ" sz="1600" b="0" kern="1200" dirty="0" smtClean="0">
                          <a:solidFill>
                            <a:schemeClr val="tx1"/>
                          </a:solidFill>
                          <a:effectLst/>
                          <a:latin typeface="+mn-lt"/>
                          <a:ea typeface="+mn-ea"/>
                          <a:cs typeface="+mn-cs"/>
                        </a:rPr>
                        <a:t> </a:t>
                      </a:r>
                      <a:r>
                        <a:rPr lang="cs-CZ" sz="1600" b="0" kern="1200" dirty="0" err="1" smtClean="0">
                          <a:solidFill>
                            <a:schemeClr val="tx1"/>
                          </a:solidFill>
                          <a:effectLst/>
                          <a:latin typeface="+mn-lt"/>
                          <a:ea typeface="+mn-ea"/>
                          <a:cs typeface="+mn-cs"/>
                        </a:rPr>
                        <a:t>sulfate</a:t>
                      </a:r>
                      <a:r>
                        <a:rPr lang="cs-CZ" sz="1600" b="0" kern="1200" dirty="0" smtClean="0">
                          <a:solidFill>
                            <a:schemeClr val="tx1"/>
                          </a:solidFill>
                          <a:effectLst/>
                          <a:latin typeface="+mn-lt"/>
                          <a:ea typeface="+mn-ea"/>
                          <a:cs typeface="+mn-cs"/>
                        </a:rPr>
                        <a:t> </a:t>
                      </a:r>
                      <a:endParaRPr lang="cs-CZ"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b="0" kern="1200" dirty="0" err="1" smtClean="0">
                          <a:solidFill>
                            <a:schemeClr val="tx1"/>
                          </a:solidFill>
                          <a:effectLst/>
                          <a:latin typeface="+mn-lt"/>
                          <a:ea typeface="+mn-ea"/>
                          <a:cs typeface="+mn-cs"/>
                        </a:rPr>
                        <a:t>Plaquenil</a:t>
                      </a:r>
                      <a:r>
                        <a:rPr lang="es-ES_tradnl" sz="1600" b="0" kern="1200" dirty="0" smtClean="0">
                          <a:solidFill>
                            <a:schemeClr val="tx1"/>
                          </a:solidFill>
                          <a:effectLst/>
                          <a:latin typeface="+mn-lt"/>
                          <a:ea typeface="+mn-ea"/>
                          <a:cs typeface="+mn-cs"/>
                        </a:rPr>
                        <a:t> </a:t>
                      </a:r>
                      <a:endParaRPr lang="es-ES_tradnl"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200–600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kern="1200" dirty="0" err="1" smtClean="0">
                          <a:solidFill>
                            <a:schemeClr val="tx1"/>
                          </a:solidFill>
                          <a:effectLst/>
                          <a:latin typeface="+mn-lt"/>
                          <a:ea typeface="+mn-ea"/>
                          <a:cs typeface="+mn-cs"/>
                        </a:rPr>
                        <a:t>tid</a:t>
                      </a:r>
                      <a:r>
                        <a:rPr lang="en-US" sz="1400" b="0" kern="1200" dirty="0" smtClean="0">
                          <a:solidFill>
                            <a:schemeClr val="tx1"/>
                          </a:solidFill>
                          <a:effectLst/>
                          <a:latin typeface="+mn-lt"/>
                          <a:ea typeface="+mn-ea"/>
                          <a:cs typeface="+mn-cs"/>
                        </a:rPr>
                        <a:t>, three times a day; PO, oral;. IM, intramuscular; SC, subcutaneous.</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901312909"/>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8"/>
          <p:cNvSpPr>
            <a:spLocks noGrp="1" noChangeArrowheads="1"/>
          </p:cNvSpPr>
          <p:nvPr/>
        </p:nvSpPr>
        <p:spPr bwMode="auto">
          <a:xfrm>
            <a:off x="228600" y="5362575"/>
            <a:ext cx="8686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GB" sz="1400" b="0">
              <a:latin typeface="Arial" charset="0"/>
            </a:endParaRPr>
          </a:p>
        </p:txBody>
      </p:sp>
      <p:sp>
        <p:nvSpPr>
          <p:cNvPr id="2" name="Title 1"/>
          <p:cNvSpPr>
            <a:spLocks noGrp="1"/>
          </p:cNvSpPr>
          <p:nvPr>
            <p:ph type="title"/>
          </p:nvPr>
        </p:nvSpPr>
        <p:spPr/>
        <p:txBody>
          <a:bodyPr/>
          <a:lstStyle/>
          <a:p>
            <a:r>
              <a:rPr lang="en-US" dirty="0"/>
              <a:t>Table 36-2 </a:t>
            </a:r>
            <a:r>
              <a:rPr lang="en-US" dirty="0" smtClean="0"/>
              <a:t>Disease</a:t>
            </a:r>
            <a:r>
              <a:rPr lang="en-US" dirty="0"/>
              <a:t>-Modifying Drugs for Rheumatoid Arthritis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91388435"/>
              </p:ext>
            </p:extLst>
          </p:nvPr>
        </p:nvGraphicFramePr>
        <p:xfrm>
          <a:off x="457200" y="1600200"/>
          <a:ext cx="8229600" cy="3454400"/>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a:t>
                      </a:r>
                      <a:r>
                        <a:rPr lang="en-US" sz="1600" baseline="0" dirty="0" smtClean="0"/>
                        <a:t>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AVERAGE ADULT</a:t>
                      </a:r>
                      <a:r>
                        <a:rPr lang="en-US" sz="1600" baseline="0" dirty="0" smtClean="0"/>
                        <a:t> DOSAGE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ROUTE OF ADMINISTRATION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effectLst/>
                          <a:latin typeface="+mn-lt"/>
                          <a:ea typeface="+mn-ea"/>
                          <a:cs typeface="+mn-cs"/>
                        </a:rPr>
                        <a:t>Miscellaneous Agents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methotrexate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sz="1600" b="0" kern="1200" dirty="0" err="1" smtClean="0">
                          <a:solidFill>
                            <a:schemeClr val="tx1"/>
                          </a:solidFill>
                          <a:effectLst/>
                          <a:latin typeface="+mn-lt"/>
                          <a:ea typeface="+mn-ea"/>
                          <a:cs typeface="+mn-cs"/>
                        </a:rPr>
                        <a:t>Trexall</a:t>
                      </a:r>
                      <a:r>
                        <a:rPr lang="sv-SE" sz="1600" b="0" kern="1200" dirty="0" smtClean="0">
                          <a:solidFill>
                            <a:schemeClr val="tx1"/>
                          </a:solidFill>
                          <a:effectLst/>
                          <a:latin typeface="+mn-lt"/>
                          <a:ea typeface="+mn-ea"/>
                          <a:cs typeface="+mn-cs"/>
                        </a:rPr>
                        <a:t> </a:t>
                      </a:r>
                      <a:endParaRPr lang="sv-SE"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Single dose of 7.5 mg weekly, or divided doses of 2.5 mg q12h, for 3 doses, given once weekly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sz="1600" b="0" kern="1200" dirty="0" smtClean="0">
                          <a:solidFill>
                            <a:schemeClr val="tx1"/>
                          </a:solidFill>
                          <a:effectLst/>
                          <a:latin typeface="+mn-lt"/>
                          <a:ea typeface="+mn-ea"/>
                          <a:cs typeface="+mn-cs"/>
                        </a:rPr>
                        <a:t>sulfasalazine </a:t>
                      </a:r>
                      <a:endParaRPr lang="hr-H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sz="1600" b="0" kern="1200" dirty="0" smtClean="0">
                          <a:solidFill>
                            <a:schemeClr val="tx1"/>
                          </a:solidFill>
                          <a:effectLst/>
                          <a:latin typeface="+mn-lt"/>
                          <a:ea typeface="+mn-ea"/>
                          <a:cs typeface="+mn-cs"/>
                        </a:rPr>
                        <a:t>Azulfidine </a:t>
                      </a:r>
                      <a:endParaRPr lang="hr-H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250–500 mg/d (maximum: 8 g/d)</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kern="1200" dirty="0" err="1" smtClean="0">
                          <a:solidFill>
                            <a:schemeClr val="tx1"/>
                          </a:solidFill>
                          <a:effectLst/>
                          <a:latin typeface="+mn-lt"/>
                          <a:ea typeface="+mn-ea"/>
                          <a:cs typeface="+mn-cs"/>
                        </a:rPr>
                        <a:t>tid</a:t>
                      </a:r>
                      <a:r>
                        <a:rPr lang="en-US" sz="1400" b="0" kern="1200" dirty="0" smtClean="0">
                          <a:solidFill>
                            <a:schemeClr val="tx1"/>
                          </a:solidFill>
                          <a:effectLst/>
                          <a:latin typeface="+mn-lt"/>
                          <a:ea typeface="+mn-ea"/>
                          <a:cs typeface="+mn-cs"/>
                        </a:rPr>
                        <a:t>, three times a day; PO, oral;. IM, intramuscular; SC, subcutaneous.</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29680181"/>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US" dirty="0"/>
              <a:t>Rheumatoid </a:t>
            </a:r>
            <a:r>
              <a:rPr lang="en-US" dirty="0" smtClean="0"/>
              <a:t>Arthritis</a:t>
            </a:r>
            <a:endParaRPr lang="en-US" dirty="0"/>
          </a:p>
        </p:txBody>
      </p:sp>
      <p:sp>
        <p:nvSpPr>
          <p:cNvPr id="40962" name="Content Placeholder 2"/>
          <p:cNvSpPr>
            <a:spLocks noGrp="1"/>
          </p:cNvSpPr>
          <p:nvPr>
            <p:ph idx="1"/>
          </p:nvPr>
        </p:nvSpPr>
        <p:spPr/>
        <p:txBody>
          <a:bodyPr/>
          <a:lstStyle/>
          <a:p>
            <a:r>
              <a:rPr lang="en-US" dirty="0"/>
              <a:t>Gold </a:t>
            </a:r>
            <a:r>
              <a:rPr lang="en-US" dirty="0" smtClean="0"/>
              <a:t>Compounds</a:t>
            </a:r>
          </a:p>
          <a:p>
            <a:pPr lvl="1"/>
            <a:r>
              <a:rPr lang="en-US" dirty="0"/>
              <a:t>Not used frequently today due to toxicity</a:t>
            </a:r>
          </a:p>
          <a:p>
            <a:pPr lvl="1"/>
            <a:r>
              <a:rPr lang="en-US" dirty="0"/>
              <a:t>Appear to suppress immune responses</a:t>
            </a:r>
          </a:p>
          <a:p>
            <a:pPr lvl="1"/>
            <a:r>
              <a:rPr lang="en-US" dirty="0"/>
              <a:t>Administered for:  </a:t>
            </a:r>
          </a:p>
          <a:p>
            <a:pPr lvl="2"/>
            <a:r>
              <a:rPr lang="en-US" dirty="0"/>
              <a:t>Active RA</a:t>
            </a:r>
          </a:p>
          <a:p>
            <a:pPr lvl="2"/>
            <a:r>
              <a:rPr lang="en-US" dirty="0"/>
              <a:t>When salicylates, other NSAIDs were not </a:t>
            </a:r>
            <a:r>
              <a:rPr lang="en-US" dirty="0" smtClean="0"/>
              <a:t>effective</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481041305"/>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US" dirty="0"/>
              <a:t>Rheumatoid </a:t>
            </a:r>
            <a:r>
              <a:rPr lang="en-US" dirty="0" smtClean="0"/>
              <a:t>Arthritis</a:t>
            </a:r>
            <a:endParaRPr lang="en-US" dirty="0"/>
          </a:p>
        </p:txBody>
      </p:sp>
      <p:sp>
        <p:nvSpPr>
          <p:cNvPr id="40962" name="Content Placeholder 2"/>
          <p:cNvSpPr>
            <a:spLocks noGrp="1"/>
          </p:cNvSpPr>
          <p:nvPr>
            <p:ph idx="1"/>
          </p:nvPr>
        </p:nvSpPr>
        <p:spPr/>
        <p:txBody>
          <a:bodyPr/>
          <a:lstStyle/>
          <a:p>
            <a:r>
              <a:rPr lang="en-US" dirty="0"/>
              <a:t>Gold </a:t>
            </a:r>
            <a:r>
              <a:rPr lang="en-US" dirty="0" smtClean="0"/>
              <a:t>Compounds</a:t>
            </a:r>
          </a:p>
          <a:p>
            <a:pPr lvl="1"/>
            <a:r>
              <a:rPr lang="en-US" dirty="0"/>
              <a:t>Adverse effects  </a:t>
            </a:r>
          </a:p>
          <a:p>
            <a:pPr lvl="2"/>
            <a:r>
              <a:rPr lang="en-US" dirty="0"/>
              <a:t>Hypersensitivity</a:t>
            </a:r>
          </a:p>
          <a:p>
            <a:pPr lvl="2"/>
            <a:r>
              <a:rPr lang="en-US" dirty="0"/>
              <a:t>Syncope</a:t>
            </a:r>
          </a:p>
          <a:p>
            <a:pPr lvl="2"/>
            <a:r>
              <a:rPr lang="en-US" dirty="0" err="1"/>
              <a:t>Bradycardia</a:t>
            </a:r>
            <a:endParaRPr lang="en-US" dirty="0"/>
          </a:p>
          <a:p>
            <a:pPr lvl="2"/>
            <a:r>
              <a:rPr lang="en-US" dirty="0"/>
              <a:t>Tongue thickening</a:t>
            </a:r>
          </a:p>
          <a:p>
            <a:pPr lvl="2"/>
            <a:r>
              <a:rPr lang="en-US" dirty="0"/>
              <a:t>Metallic taste</a:t>
            </a:r>
          </a:p>
          <a:p>
            <a:pPr lvl="2"/>
            <a:r>
              <a:rPr lang="en-US" dirty="0"/>
              <a:t>Thrombocytopenia</a:t>
            </a:r>
          </a:p>
          <a:p>
            <a:pPr lvl="2"/>
            <a:r>
              <a:rPr lang="en-US" dirty="0"/>
              <a:t>Leukopenia</a:t>
            </a:r>
          </a:p>
          <a:p>
            <a:pPr lvl="2"/>
            <a:r>
              <a:rPr lang="en-US" dirty="0"/>
              <a:t>Aplastic </a:t>
            </a:r>
            <a:r>
              <a:rPr lang="en-US" dirty="0" smtClean="0"/>
              <a:t>anemia</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4247297348"/>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US" dirty="0"/>
              <a:t>Rheumatoid </a:t>
            </a:r>
            <a:r>
              <a:rPr lang="en-US" dirty="0" smtClean="0"/>
              <a:t>Arthritis</a:t>
            </a:r>
            <a:endParaRPr lang="en-US" dirty="0"/>
          </a:p>
        </p:txBody>
      </p:sp>
      <p:sp>
        <p:nvSpPr>
          <p:cNvPr id="40962" name="Content Placeholder 2"/>
          <p:cNvSpPr>
            <a:spLocks noGrp="1"/>
          </p:cNvSpPr>
          <p:nvPr>
            <p:ph idx="1"/>
          </p:nvPr>
        </p:nvSpPr>
        <p:spPr/>
        <p:txBody>
          <a:bodyPr/>
          <a:lstStyle/>
          <a:p>
            <a:r>
              <a:rPr lang="en-US" dirty="0"/>
              <a:t>Gold </a:t>
            </a:r>
            <a:r>
              <a:rPr lang="en-US" dirty="0" smtClean="0"/>
              <a:t>Compounds</a:t>
            </a:r>
          </a:p>
          <a:p>
            <a:pPr lvl="1"/>
            <a:r>
              <a:rPr lang="en-US" dirty="0"/>
              <a:t>Contraindications  </a:t>
            </a:r>
          </a:p>
          <a:p>
            <a:pPr lvl="2"/>
            <a:r>
              <a:rPr lang="en-US" dirty="0"/>
              <a:t>Gold allergy</a:t>
            </a:r>
          </a:p>
          <a:p>
            <a:pPr lvl="2"/>
            <a:r>
              <a:rPr lang="en-US" dirty="0"/>
              <a:t>Severe toxicity from heavy metals</a:t>
            </a:r>
          </a:p>
          <a:p>
            <a:pPr lvl="2"/>
            <a:r>
              <a:rPr lang="en-US" dirty="0"/>
              <a:t>Diabetes mellitus</a:t>
            </a:r>
          </a:p>
          <a:p>
            <a:pPr lvl="2"/>
            <a:r>
              <a:rPr lang="en-US" dirty="0"/>
              <a:t>Renal or hepatic insufficiency</a:t>
            </a:r>
          </a:p>
          <a:p>
            <a:pPr lvl="2"/>
            <a:r>
              <a:rPr lang="en-US" dirty="0" smtClean="0"/>
              <a:t>Hepatitis</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221434948"/>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US" dirty="0"/>
              <a:t>Rheumatoid </a:t>
            </a:r>
            <a:r>
              <a:rPr lang="en-US" dirty="0" smtClean="0"/>
              <a:t>Arthritis</a:t>
            </a:r>
            <a:endParaRPr lang="en-US" dirty="0"/>
          </a:p>
        </p:txBody>
      </p:sp>
      <p:sp>
        <p:nvSpPr>
          <p:cNvPr id="40962" name="Content Placeholder 2"/>
          <p:cNvSpPr>
            <a:spLocks noGrp="1"/>
          </p:cNvSpPr>
          <p:nvPr>
            <p:ph idx="1"/>
          </p:nvPr>
        </p:nvSpPr>
        <p:spPr/>
        <p:txBody>
          <a:bodyPr/>
          <a:lstStyle/>
          <a:p>
            <a:r>
              <a:rPr lang="en-US" dirty="0"/>
              <a:t>Gold </a:t>
            </a:r>
            <a:r>
              <a:rPr lang="en-US" dirty="0" smtClean="0"/>
              <a:t>Compounds</a:t>
            </a:r>
          </a:p>
          <a:p>
            <a:pPr lvl="1"/>
            <a:r>
              <a:rPr lang="en-US" dirty="0"/>
              <a:t>Interactions  </a:t>
            </a:r>
          </a:p>
          <a:p>
            <a:pPr lvl="2"/>
            <a:r>
              <a:rPr lang="en-US" dirty="0" err="1"/>
              <a:t>Antimalarials</a:t>
            </a:r>
            <a:endParaRPr lang="en-US" dirty="0"/>
          </a:p>
          <a:p>
            <a:pPr lvl="2"/>
            <a:r>
              <a:rPr lang="en-US" dirty="0" err="1"/>
              <a:t>Immunosuppressants</a:t>
            </a:r>
            <a:endParaRPr lang="en-US" dirty="0"/>
          </a:p>
          <a:p>
            <a:pPr lvl="2"/>
            <a:r>
              <a:rPr lang="en-US" dirty="0" err="1"/>
              <a:t>Penicillamine</a:t>
            </a:r>
            <a:endParaRPr lang="en-US" dirty="0"/>
          </a:p>
          <a:p>
            <a:pPr lvl="2"/>
            <a:r>
              <a:rPr lang="en-US" dirty="0" smtClean="0"/>
              <a:t>DMARDs</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832724782"/>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US" dirty="0"/>
              <a:t>Rheumatoid </a:t>
            </a:r>
            <a:r>
              <a:rPr lang="en-US" dirty="0" smtClean="0"/>
              <a:t>Arthritis</a:t>
            </a:r>
            <a:endParaRPr lang="en-US" dirty="0"/>
          </a:p>
        </p:txBody>
      </p:sp>
      <p:sp>
        <p:nvSpPr>
          <p:cNvPr id="40962" name="Content Placeholder 2"/>
          <p:cNvSpPr>
            <a:spLocks noGrp="1"/>
          </p:cNvSpPr>
          <p:nvPr>
            <p:ph idx="1"/>
          </p:nvPr>
        </p:nvSpPr>
        <p:spPr/>
        <p:txBody>
          <a:bodyPr/>
          <a:lstStyle/>
          <a:p>
            <a:r>
              <a:rPr lang="en-US" dirty="0"/>
              <a:t>Gold </a:t>
            </a:r>
            <a:r>
              <a:rPr lang="en-US" dirty="0" smtClean="0"/>
              <a:t>Compounds</a:t>
            </a:r>
          </a:p>
          <a:p>
            <a:pPr lvl="1"/>
            <a:r>
              <a:rPr lang="en-US" dirty="0"/>
              <a:t>Patients must report adverse effects.</a:t>
            </a:r>
          </a:p>
          <a:p>
            <a:pPr lvl="1"/>
            <a:r>
              <a:rPr lang="en-US" dirty="0"/>
              <a:t>Report unusual color or odor of urine.</a:t>
            </a:r>
          </a:p>
          <a:p>
            <a:pPr lvl="1"/>
            <a:r>
              <a:rPr lang="en-US" dirty="0"/>
              <a:t>Avoid contact with anyone who has:</a:t>
            </a:r>
          </a:p>
          <a:p>
            <a:pPr lvl="2"/>
            <a:r>
              <a:rPr lang="en-US" dirty="0"/>
              <a:t>A cold</a:t>
            </a:r>
          </a:p>
          <a:p>
            <a:pPr lvl="2"/>
            <a:r>
              <a:rPr lang="en-US" dirty="0"/>
              <a:t>Had a recent vaccination</a:t>
            </a:r>
          </a:p>
          <a:p>
            <a:pPr lvl="2"/>
            <a:r>
              <a:rPr lang="en-US" dirty="0"/>
              <a:t>Been exposed to a communicable disease</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686040040"/>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US" dirty="0"/>
              <a:t>Rheumatoid </a:t>
            </a:r>
            <a:r>
              <a:rPr lang="en-US" dirty="0" smtClean="0"/>
              <a:t>Arthritis</a:t>
            </a:r>
            <a:endParaRPr lang="en-US" dirty="0"/>
          </a:p>
        </p:txBody>
      </p:sp>
      <p:sp>
        <p:nvSpPr>
          <p:cNvPr id="40962" name="Content Placeholder 2"/>
          <p:cNvSpPr>
            <a:spLocks noGrp="1"/>
          </p:cNvSpPr>
          <p:nvPr>
            <p:ph idx="1"/>
          </p:nvPr>
        </p:nvSpPr>
        <p:spPr/>
        <p:txBody>
          <a:bodyPr/>
          <a:lstStyle/>
          <a:p>
            <a:r>
              <a:rPr lang="en-US" dirty="0" err="1" smtClean="0"/>
              <a:t>Hydroxychloroquine</a:t>
            </a:r>
            <a:endParaRPr lang="en-US" dirty="0" smtClean="0"/>
          </a:p>
          <a:p>
            <a:pPr lvl="1"/>
            <a:r>
              <a:rPr lang="en-US" dirty="0"/>
              <a:t>Anti-infective, anti-malarial agent</a:t>
            </a:r>
          </a:p>
          <a:p>
            <a:pPr lvl="1"/>
            <a:r>
              <a:rPr lang="en-US" dirty="0"/>
              <a:t>Approved for RA, but not as effective</a:t>
            </a:r>
          </a:p>
          <a:p>
            <a:pPr lvl="2"/>
            <a:r>
              <a:rPr lang="en-US" dirty="0"/>
              <a:t>Often used for lupus </a:t>
            </a:r>
            <a:r>
              <a:rPr lang="en-US" dirty="0" err="1"/>
              <a:t>erythematosus</a:t>
            </a:r>
            <a:endParaRPr lang="en-US" dirty="0"/>
          </a:p>
          <a:p>
            <a:pPr lvl="1"/>
            <a:r>
              <a:rPr lang="en-US" dirty="0"/>
              <a:t>Adverse effects  </a:t>
            </a:r>
          </a:p>
          <a:p>
            <a:pPr lvl="2"/>
            <a:r>
              <a:rPr lang="en-US" dirty="0"/>
              <a:t>Fatigue</a:t>
            </a:r>
          </a:p>
          <a:p>
            <a:pPr lvl="2"/>
            <a:r>
              <a:rPr lang="en-US" dirty="0"/>
              <a:t>Headache</a:t>
            </a:r>
          </a:p>
          <a:p>
            <a:pPr lvl="2"/>
            <a:r>
              <a:rPr lang="en-US" dirty="0"/>
              <a:t>Mental or mood changes</a:t>
            </a:r>
          </a:p>
          <a:p>
            <a:pPr lvl="2"/>
            <a:r>
              <a:rPr lang="en-US" dirty="0" smtClean="0"/>
              <a:t>Anxiety</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778403181"/>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US" dirty="0"/>
              <a:t>Rheumatoid </a:t>
            </a:r>
            <a:r>
              <a:rPr lang="en-US" dirty="0" smtClean="0"/>
              <a:t>Arthritis</a:t>
            </a:r>
            <a:endParaRPr lang="en-US" dirty="0"/>
          </a:p>
        </p:txBody>
      </p:sp>
      <p:sp>
        <p:nvSpPr>
          <p:cNvPr id="40962" name="Content Placeholder 2"/>
          <p:cNvSpPr>
            <a:spLocks noGrp="1"/>
          </p:cNvSpPr>
          <p:nvPr>
            <p:ph idx="1"/>
          </p:nvPr>
        </p:nvSpPr>
        <p:spPr/>
        <p:txBody>
          <a:bodyPr/>
          <a:lstStyle/>
          <a:p>
            <a:r>
              <a:rPr lang="en-US" dirty="0" err="1" smtClean="0"/>
              <a:t>Hydroxychloroquine</a:t>
            </a:r>
            <a:endParaRPr lang="en-US" dirty="0" smtClean="0"/>
          </a:p>
          <a:p>
            <a:pPr lvl="1"/>
            <a:r>
              <a:rPr lang="en-US" dirty="0" smtClean="0"/>
              <a:t>Adverse effects  </a:t>
            </a:r>
          </a:p>
          <a:p>
            <a:pPr lvl="2"/>
            <a:r>
              <a:rPr lang="en-US" dirty="0"/>
              <a:t>Retinopathy</a:t>
            </a:r>
          </a:p>
          <a:p>
            <a:pPr lvl="2"/>
            <a:r>
              <a:rPr lang="en-US" dirty="0"/>
              <a:t>Blurred vision</a:t>
            </a:r>
          </a:p>
          <a:p>
            <a:pPr lvl="2"/>
            <a:r>
              <a:rPr lang="en-US" dirty="0"/>
              <a:t>Difficulty focusing</a:t>
            </a:r>
          </a:p>
          <a:p>
            <a:pPr lvl="2"/>
            <a:r>
              <a:rPr lang="en-US" dirty="0"/>
              <a:t>Anorexia</a:t>
            </a:r>
          </a:p>
          <a:p>
            <a:pPr lvl="2"/>
            <a:r>
              <a:rPr lang="en-US" dirty="0"/>
              <a:t>Nausea, vomiting</a:t>
            </a:r>
          </a:p>
          <a:p>
            <a:pPr lvl="2"/>
            <a:r>
              <a:rPr lang="en-US" dirty="0"/>
              <a:t>Diarrhea</a:t>
            </a:r>
          </a:p>
          <a:p>
            <a:pPr lvl="2"/>
            <a:r>
              <a:rPr lang="en-US" dirty="0"/>
              <a:t>Abdominal </a:t>
            </a:r>
            <a:r>
              <a:rPr lang="en-US" dirty="0" smtClean="0"/>
              <a:t>cramps</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450170973"/>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US" dirty="0"/>
              <a:t>Rheumatoid </a:t>
            </a:r>
            <a:r>
              <a:rPr lang="en-US" dirty="0" smtClean="0"/>
              <a:t>Arthritis</a:t>
            </a:r>
            <a:endParaRPr lang="en-US" dirty="0"/>
          </a:p>
        </p:txBody>
      </p:sp>
      <p:sp>
        <p:nvSpPr>
          <p:cNvPr id="40962" name="Content Placeholder 2"/>
          <p:cNvSpPr>
            <a:spLocks noGrp="1"/>
          </p:cNvSpPr>
          <p:nvPr>
            <p:ph idx="1"/>
          </p:nvPr>
        </p:nvSpPr>
        <p:spPr/>
        <p:txBody>
          <a:bodyPr/>
          <a:lstStyle/>
          <a:p>
            <a:r>
              <a:rPr lang="en-US" dirty="0" err="1" smtClean="0"/>
              <a:t>Hydroxychloroquine</a:t>
            </a:r>
            <a:endParaRPr lang="en-US" dirty="0" smtClean="0"/>
          </a:p>
          <a:p>
            <a:pPr lvl="1"/>
            <a:r>
              <a:rPr lang="en-US" dirty="0"/>
              <a:t>Contraindication</a:t>
            </a:r>
          </a:p>
          <a:p>
            <a:pPr lvl="2"/>
            <a:r>
              <a:rPr lang="en-US" dirty="0"/>
              <a:t>Hypersensitivity</a:t>
            </a:r>
          </a:p>
          <a:p>
            <a:pPr lvl="1"/>
            <a:r>
              <a:rPr lang="en-US" dirty="0"/>
              <a:t>Interactions  </a:t>
            </a:r>
          </a:p>
          <a:p>
            <a:pPr lvl="2"/>
            <a:r>
              <a:rPr lang="en-US" dirty="0"/>
              <a:t>Antacids and laxatives containing aluminum or magnesium</a:t>
            </a:r>
          </a:p>
          <a:p>
            <a:pPr lvl="2"/>
            <a:r>
              <a:rPr lang="en-US" dirty="0"/>
              <a:t>Rabies </a:t>
            </a:r>
            <a:r>
              <a:rPr lang="en-US" dirty="0" smtClean="0"/>
              <a:t>vaccine</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816417975"/>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US" dirty="0"/>
              <a:t>Rheumatoid </a:t>
            </a:r>
            <a:r>
              <a:rPr lang="en-US" dirty="0" smtClean="0"/>
              <a:t>Arthritis</a:t>
            </a:r>
            <a:endParaRPr lang="en-US" dirty="0"/>
          </a:p>
        </p:txBody>
      </p:sp>
      <p:sp>
        <p:nvSpPr>
          <p:cNvPr id="40962" name="Content Placeholder 2"/>
          <p:cNvSpPr>
            <a:spLocks noGrp="1"/>
          </p:cNvSpPr>
          <p:nvPr>
            <p:ph idx="1"/>
          </p:nvPr>
        </p:nvSpPr>
        <p:spPr/>
        <p:txBody>
          <a:bodyPr/>
          <a:lstStyle/>
          <a:p>
            <a:r>
              <a:rPr lang="en-US" dirty="0" err="1" smtClean="0"/>
              <a:t>Hydroxychloroquine</a:t>
            </a:r>
            <a:endParaRPr lang="en-US" dirty="0" smtClean="0"/>
          </a:p>
          <a:p>
            <a:pPr lvl="1"/>
            <a:r>
              <a:rPr lang="en-US" dirty="0"/>
              <a:t>Follow drug regimen exactly as prescribed.</a:t>
            </a:r>
          </a:p>
          <a:p>
            <a:pPr lvl="1"/>
            <a:r>
              <a:rPr lang="en-US" dirty="0"/>
              <a:t>Keep drug out of reach of children.</a:t>
            </a:r>
          </a:p>
          <a:p>
            <a:pPr lvl="1"/>
            <a:r>
              <a:rPr lang="en-US" dirty="0"/>
              <a:t>Patients need regular eye exams.</a:t>
            </a:r>
          </a:p>
          <a:p>
            <a:pPr lvl="1"/>
            <a:r>
              <a:rPr lang="en-US" dirty="0"/>
              <a:t>Avoid breastfeeding.</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460210743"/>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US" dirty="0"/>
              <a:t>Rheumatoid </a:t>
            </a:r>
            <a:r>
              <a:rPr lang="en-US" dirty="0" smtClean="0"/>
              <a:t>Arthritis</a:t>
            </a:r>
            <a:endParaRPr lang="en-US" dirty="0"/>
          </a:p>
        </p:txBody>
      </p:sp>
      <p:sp>
        <p:nvSpPr>
          <p:cNvPr id="40962" name="Content Placeholder 2"/>
          <p:cNvSpPr>
            <a:spLocks noGrp="1"/>
          </p:cNvSpPr>
          <p:nvPr>
            <p:ph idx="1"/>
          </p:nvPr>
        </p:nvSpPr>
        <p:spPr/>
        <p:txBody>
          <a:bodyPr/>
          <a:lstStyle/>
          <a:p>
            <a:r>
              <a:rPr lang="en-US" dirty="0" smtClean="0"/>
              <a:t>Methotrexate</a:t>
            </a:r>
          </a:p>
          <a:p>
            <a:pPr lvl="1"/>
            <a:r>
              <a:rPr lang="en-US" dirty="0"/>
              <a:t>Affects lymphocyte, macrophage function</a:t>
            </a:r>
          </a:p>
          <a:p>
            <a:pPr lvl="1"/>
            <a:r>
              <a:rPr lang="en-US" dirty="0"/>
              <a:t>Administered for:  </a:t>
            </a:r>
          </a:p>
          <a:p>
            <a:pPr lvl="2"/>
            <a:r>
              <a:rPr lang="en-US" dirty="0"/>
              <a:t>Severe psoriasis</a:t>
            </a:r>
          </a:p>
          <a:p>
            <a:pPr lvl="2"/>
            <a:r>
              <a:rPr lang="en-US" dirty="0"/>
              <a:t>Psoriatic arthritis</a:t>
            </a:r>
          </a:p>
          <a:p>
            <a:pPr lvl="2"/>
            <a:r>
              <a:rPr lang="en-US" dirty="0"/>
              <a:t>Rheumatoid arthritis</a:t>
            </a:r>
          </a:p>
          <a:p>
            <a:pPr lvl="2"/>
            <a:r>
              <a:rPr lang="en-US" dirty="0"/>
              <a:t>To maintain remission in neoplastic </a:t>
            </a:r>
            <a:r>
              <a:rPr lang="en-US" dirty="0" smtClean="0"/>
              <a:t>disease</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855205031"/>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US" dirty="0"/>
              <a:t>Rheumatoid </a:t>
            </a:r>
            <a:r>
              <a:rPr lang="en-US" dirty="0" smtClean="0"/>
              <a:t>Arthritis</a:t>
            </a:r>
            <a:endParaRPr lang="en-US" dirty="0"/>
          </a:p>
        </p:txBody>
      </p:sp>
      <p:sp>
        <p:nvSpPr>
          <p:cNvPr id="40962" name="Content Placeholder 2"/>
          <p:cNvSpPr>
            <a:spLocks noGrp="1"/>
          </p:cNvSpPr>
          <p:nvPr>
            <p:ph idx="1"/>
          </p:nvPr>
        </p:nvSpPr>
        <p:spPr/>
        <p:txBody>
          <a:bodyPr/>
          <a:lstStyle/>
          <a:p>
            <a:r>
              <a:rPr lang="en-US" dirty="0" smtClean="0"/>
              <a:t>Methotrexate</a:t>
            </a:r>
          </a:p>
          <a:p>
            <a:pPr lvl="1"/>
            <a:r>
              <a:rPr lang="en-US" dirty="0"/>
              <a:t>Adverse effects  </a:t>
            </a:r>
          </a:p>
          <a:p>
            <a:pPr lvl="2"/>
            <a:r>
              <a:rPr lang="en-US" dirty="0"/>
              <a:t>Dose-related bone marrow suppression</a:t>
            </a:r>
          </a:p>
          <a:p>
            <a:pPr lvl="2"/>
            <a:r>
              <a:rPr lang="en-US" dirty="0"/>
              <a:t>Infertility with </a:t>
            </a:r>
            <a:r>
              <a:rPr lang="en-US" dirty="0" err="1"/>
              <a:t>azoospermia</a:t>
            </a:r>
            <a:endParaRPr lang="en-US" dirty="0"/>
          </a:p>
          <a:p>
            <a:pPr lvl="2"/>
            <a:r>
              <a:rPr lang="en-US" dirty="0"/>
              <a:t>Amenorrhea</a:t>
            </a:r>
          </a:p>
          <a:p>
            <a:pPr lvl="1"/>
            <a:r>
              <a:rPr lang="en-US" dirty="0"/>
              <a:t>Contraindications  </a:t>
            </a:r>
          </a:p>
          <a:p>
            <a:pPr lvl="2"/>
            <a:r>
              <a:rPr lang="en-US" dirty="0"/>
              <a:t>Pregnancy</a:t>
            </a:r>
          </a:p>
          <a:p>
            <a:pPr lvl="2"/>
            <a:r>
              <a:rPr lang="en-US" dirty="0"/>
              <a:t>Blood </a:t>
            </a:r>
            <a:r>
              <a:rPr lang="en-US" dirty="0" err="1"/>
              <a:t>dyscrasias</a:t>
            </a:r>
            <a:endParaRPr lang="en-US" dirty="0"/>
          </a:p>
          <a:p>
            <a:pPr lvl="2"/>
            <a:r>
              <a:rPr lang="en-US" dirty="0"/>
              <a:t>Lactation</a:t>
            </a:r>
          </a:p>
          <a:p>
            <a:pPr lvl="2"/>
            <a:r>
              <a:rPr lang="en-US" dirty="0"/>
              <a:t>Of childbearing age</a:t>
            </a:r>
          </a:p>
          <a:p>
            <a:pPr lvl="2"/>
            <a:r>
              <a:rPr lang="en-US" dirty="0"/>
              <a:t>Hepatic and renal </a:t>
            </a:r>
            <a:r>
              <a:rPr lang="en-US" dirty="0" smtClean="0"/>
              <a:t>insufficiency</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756832078"/>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US" dirty="0"/>
              <a:t>Rheumatoid </a:t>
            </a:r>
            <a:r>
              <a:rPr lang="en-US" dirty="0" smtClean="0"/>
              <a:t>Arthritis</a:t>
            </a:r>
            <a:endParaRPr lang="en-US" dirty="0"/>
          </a:p>
        </p:txBody>
      </p:sp>
      <p:sp>
        <p:nvSpPr>
          <p:cNvPr id="40962" name="Content Placeholder 2"/>
          <p:cNvSpPr>
            <a:spLocks noGrp="1"/>
          </p:cNvSpPr>
          <p:nvPr>
            <p:ph idx="1"/>
          </p:nvPr>
        </p:nvSpPr>
        <p:spPr/>
        <p:txBody>
          <a:bodyPr/>
          <a:lstStyle/>
          <a:p>
            <a:r>
              <a:rPr lang="en-US" dirty="0" smtClean="0"/>
              <a:t>Methotrexate</a:t>
            </a:r>
          </a:p>
          <a:p>
            <a:pPr lvl="1"/>
            <a:r>
              <a:rPr lang="en-US" dirty="0"/>
              <a:t>Interactions  </a:t>
            </a:r>
          </a:p>
          <a:p>
            <a:pPr lvl="2"/>
            <a:r>
              <a:rPr lang="en-US" dirty="0"/>
              <a:t>Alcohol</a:t>
            </a:r>
          </a:p>
          <a:p>
            <a:pPr lvl="2"/>
            <a:r>
              <a:rPr lang="en-US" dirty="0"/>
              <a:t>Azathioprine</a:t>
            </a:r>
          </a:p>
          <a:p>
            <a:pPr lvl="2"/>
            <a:r>
              <a:rPr lang="en-US" dirty="0"/>
              <a:t>Sulfasalazine</a:t>
            </a:r>
          </a:p>
          <a:p>
            <a:pPr lvl="2"/>
            <a:r>
              <a:rPr lang="en-US" dirty="0"/>
              <a:t>Chloramphenicol</a:t>
            </a:r>
          </a:p>
          <a:p>
            <a:pPr lvl="2"/>
            <a:r>
              <a:rPr lang="en-US" dirty="0" smtClean="0"/>
              <a:t>Sulfonamides</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943567609"/>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US" dirty="0"/>
              <a:t>Rheumatoid </a:t>
            </a:r>
            <a:r>
              <a:rPr lang="en-US" dirty="0" smtClean="0"/>
              <a:t>Arthritis</a:t>
            </a:r>
            <a:endParaRPr lang="en-US" dirty="0"/>
          </a:p>
        </p:txBody>
      </p:sp>
      <p:sp>
        <p:nvSpPr>
          <p:cNvPr id="40962" name="Content Placeholder 2"/>
          <p:cNvSpPr>
            <a:spLocks noGrp="1"/>
          </p:cNvSpPr>
          <p:nvPr>
            <p:ph idx="1"/>
          </p:nvPr>
        </p:nvSpPr>
        <p:spPr/>
        <p:txBody>
          <a:bodyPr/>
          <a:lstStyle/>
          <a:p>
            <a:r>
              <a:rPr lang="en-US" dirty="0" smtClean="0"/>
              <a:t>Methotrexate</a:t>
            </a:r>
          </a:p>
          <a:p>
            <a:pPr lvl="1"/>
            <a:r>
              <a:rPr lang="en-US" dirty="0"/>
              <a:t>Interactions  </a:t>
            </a:r>
          </a:p>
          <a:p>
            <a:pPr lvl="2"/>
            <a:r>
              <a:rPr lang="en-US" dirty="0"/>
              <a:t>Salicylates</a:t>
            </a:r>
          </a:p>
          <a:p>
            <a:pPr lvl="2"/>
            <a:r>
              <a:rPr lang="en-US" dirty="0"/>
              <a:t>NSAIDs</a:t>
            </a:r>
          </a:p>
          <a:p>
            <a:pPr lvl="2"/>
            <a:r>
              <a:rPr lang="en-US" dirty="0"/>
              <a:t>Phenytoin</a:t>
            </a:r>
          </a:p>
          <a:p>
            <a:pPr lvl="2"/>
            <a:r>
              <a:rPr lang="en-US" dirty="0" err="1"/>
              <a:t>Tetracyclines</a:t>
            </a:r>
            <a:endParaRPr lang="en-US" dirty="0"/>
          </a:p>
          <a:p>
            <a:pPr lvl="2"/>
            <a:r>
              <a:rPr lang="en-US" dirty="0" err="1" smtClean="0"/>
              <a:t>Probenecid</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971036045"/>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US" dirty="0"/>
              <a:t>Rheumatoid </a:t>
            </a:r>
            <a:r>
              <a:rPr lang="en-US" dirty="0" smtClean="0"/>
              <a:t>Arthritis</a:t>
            </a:r>
            <a:endParaRPr lang="en-US" dirty="0"/>
          </a:p>
        </p:txBody>
      </p:sp>
      <p:sp>
        <p:nvSpPr>
          <p:cNvPr id="40962" name="Content Placeholder 2"/>
          <p:cNvSpPr>
            <a:spLocks noGrp="1"/>
          </p:cNvSpPr>
          <p:nvPr>
            <p:ph idx="1"/>
          </p:nvPr>
        </p:nvSpPr>
        <p:spPr/>
        <p:txBody>
          <a:bodyPr/>
          <a:lstStyle/>
          <a:p>
            <a:r>
              <a:rPr lang="en-US" dirty="0" smtClean="0"/>
              <a:t>Methotrexate</a:t>
            </a:r>
          </a:p>
          <a:p>
            <a:pPr lvl="1"/>
            <a:r>
              <a:rPr lang="en-US" dirty="0"/>
              <a:t>Advise patients of its dangers. </a:t>
            </a:r>
          </a:p>
          <a:p>
            <a:pPr lvl="2"/>
            <a:r>
              <a:rPr lang="en-US" dirty="0"/>
              <a:t>Explain the symptoms to be immediately reported.</a:t>
            </a:r>
          </a:p>
          <a:p>
            <a:pPr lvl="1"/>
            <a:r>
              <a:rPr lang="en-US" dirty="0"/>
              <a:t>Avoid alcohol.</a:t>
            </a:r>
          </a:p>
          <a:p>
            <a:pPr lvl="1"/>
            <a:r>
              <a:rPr lang="en-US" dirty="0"/>
              <a:t>Avoid sunlight and UV light.</a:t>
            </a:r>
          </a:p>
          <a:p>
            <a:pPr lvl="2"/>
            <a:r>
              <a:rPr lang="en-US" dirty="0"/>
              <a:t>Wear sunglasses.</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387927245"/>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US" dirty="0"/>
              <a:t>Rheumatoid </a:t>
            </a:r>
            <a:r>
              <a:rPr lang="en-US" dirty="0" smtClean="0"/>
              <a:t>Arthritis</a:t>
            </a:r>
            <a:endParaRPr lang="en-US" dirty="0"/>
          </a:p>
        </p:txBody>
      </p:sp>
      <p:sp>
        <p:nvSpPr>
          <p:cNvPr id="40962" name="Content Placeholder 2"/>
          <p:cNvSpPr>
            <a:spLocks noGrp="1"/>
          </p:cNvSpPr>
          <p:nvPr>
            <p:ph idx="1"/>
          </p:nvPr>
        </p:nvSpPr>
        <p:spPr/>
        <p:txBody>
          <a:bodyPr/>
          <a:lstStyle/>
          <a:p>
            <a:r>
              <a:rPr lang="en-US" dirty="0" smtClean="0"/>
              <a:t>Sulfasalazine</a:t>
            </a:r>
          </a:p>
          <a:p>
            <a:pPr lvl="1"/>
            <a:r>
              <a:rPr lang="en-US" dirty="0"/>
              <a:t>Locally acting</a:t>
            </a:r>
          </a:p>
          <a:p>
            <a:pPr lvl="2"/>
            <a:r>
              <a:rPr lang="en-US" dirty="0"/>
              <a:t>May exert an anti-inflammatory effect</a:t>
            </a:r>
          </a:p>
          <a:p>
            <a:pPr lvl="1"/>
            <a:r>
              <a:rPr lang="en-US" dirty="0"/>
              <a:t>Administered for:  </a:t>
            </a:r>
          </a:p>
          <a:p>
            <a:pPr lvl="2"/>
            <a:r>
              <a:rPr lang="en-US" dirty="0"/>
              <a:t>Rheumatoid arthritis</a:t>
            </a:r>
          </a:p>
          <a:p>
            <a:pPr lvl="2"/>
            <a:r>
              <a:rPr lang="en-US" dirty="0"/>
              <a:t>Juvenile chronic arthritis</a:t>
            </a:r>
          </a:p>
          <a:p>
            <a:pPr lvl="2"/>
            <a:r>
              <a:rPr lang="en-US" dirty="0" err="1"/>
              <a:t>Ankylosing</a:t>
            </a:r>
            <a:r>
              <a:rPr lang="en-US" dirty="0"/>
              <a:t> </a:t>
            </a:r>
            <a:r>
              <a:rPr lang="en-US" dirty="0" smtClean="0"/>
              <a:t>spondylitis</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083117597"/>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US" dirty="0"/>
              <a:t>Rheumatoid </a:t>
            </a:r>
            <a:r>
              <a:rPr lang="en-US" dirty="0" smtClean="0"/>
              <a:t>Arthritis</a:t>
            </a:r>
            <a:endParaRPr lang="en-US" dirty="0"/>
          </a:p>
        </p:txBody>
      </p:sp>
      <p:sp>
        <p:nvSpPr>
          <p:cNvPr id="40962" name="Content Placeholder 2"/>
          <p:cNvSpPr>
            <a:spLocks noGrp="1"/>
          </p:cNvSpPr>
          <p:nvPr>
            <p:ph idx="1"/>
          </p:nvPr>
        </p:nvSpPr>
        <p:spPr/>
        <p:txBody>
          <a:bodyPr/>
          <a:lstStyle/>
          <a:p>
            <a:r>
              <a:rPr lang="en-US" dirty="0" smtClean="0"/>
              <a:t>Sulfasalazine</a:t>
            </a:r>
          </a:p>
          <a:p>
            <a:pPr lvl="1"/>
            <a:r>
              <a:rPr lang="en-US" dirty="0"/>
              <a:t>Adverse effects  </a:t>
            </a:r>
          </a:p>
          <a:p>
            <a:pPr lvl="2"/>
            <a:r>
              <a:rPr lang="en-US" dirty="0"/>
              <a:t>Toxicity</a:t>
            </a:r>
          </a:p>
          <a:p>
            <a:pPr lvl="2"/>
            <a:r>
              <a:rPr lang="en-US" dirty="0"/>
              <a:t>Nausea and vomiting</a:t>
            </a:r>
          </a:p>
          <a:p>
            <a:pPr lvl="2"/>
            <a:r>
              <a:rPr lang="en-US" dirty="0"/>
              <a:t>Headache</a:t>
            </a:r>
          </a:p>
          <a:p>
            <a:pPr lvl="2"/>
            <a:r>
              <a:rPr lang="en-US" dirty="0"/>
              <a:t>Rash</a:t>
            </a:r>
          </a:p>
          <a:p>
            <a:pPr lvl="2"/>
            <a:r>
              <a:rPr lang="en-US" dirty="0"/>
              <a:t>Anemia</a:t>
            </a:r>
          </a:p>
          <a:p>
            <a:pPr lvl="2"/>
            <a:r>
              <a:rPr lang="en-US" dirty="0" err="1"/>
              <a:t>Oligospermia</a:t>
            </a:r>
            <a:endParaRPr lang="en-US" dirty="0"/>
          </a:p>
          <a:p>
            <a:pPr lvl="2"/>
            <a:r>
              <a:rPr lang="en-US" dirty="0"/>
              <a:t>Blood </a:t>
            </a:r>
            <a:r>
              <a:rPr lang="en-US" dirty="0" err="1"/>
              <a:t>dyscrasias</a:t>
            </a:r>
            <a:endParaRPr lang="en-US" dirty="0"/>
          </a:p>
          <a:p>
            <a:pPr lvl="2"/>
            <a:r>
              <a:rPr lang="en-US" dirty="0"/>
              <a:t>Liver injury</a:t>
            </a:r>
          </a:p>
          <a:p>
            <a:pPr lvl="2"/>
            <a:r>
              <a:rPr lang="en-US" dirty="0"/>
              <a:t>Allergic </a:t>
            </a:r>
            <a:r>
              <a:rPr lang="en-US" dirty="0" smtClean="0"/>
              <a:t>reactions</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055535497"/>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US" dirty="0"/>
              <a:t>Rheumatoid </a:t>
            </a:r>
            <a:r>
              <a:rPr lang="en-US" dirty="0" smtClean="0"/>
              <a:t>Arthritis</a:t>
            </a:r>
            <a:endParaRPr lang="en-US" dirty="0"/>
          </a:p>
        </p:txBody>
      </p:sp>
      <p:sp>
        <p:nvSpPr>
          <p:cNvPr id="40962" name="Content Placeholder 2"/>
          <p:cNvSpPr>
            <a:spLocks noGrp="1"/>
          </p:cNvSpPr>
          <p:nvPr>
            <p:ph idx="1"/>
          </p:nvPr>
        </p:nvSpPr>
        <p:spPr/>
        <p:txBody>
          <a:bodyPr/>
          <a:lstStyle/>
          <a:p>
            <a:r>
              <a:rPr lang="en-US" dirty="0" smtClean="0"/>
              <a:t>Sulfasalazine</a:t>
            </a:r>
          </a:p>
          <a:p>
            <a:pPr lvl="1"/>
            <a:r>
              <a:rPr lang="en-US" dirty="0"/>
              <a:t>Contraindications  </a:t>
            </a:r>
          </a:p>
          <a:p>
            <a:pPr lvl="2"/>
            <a:r>
              <a:rPr lang="en-US" dirty="0"/>
              <a:t>Hypersensitivity</a:t>
            </a:r>
          </a:p>
          <a:p>
            <a:pPr lvl="2"/>
            <a:r>
              <a:rPr lang="en-US" dirty="0" err="1"/>
              <a:t>Agranulocytosis</a:t>
            </a:r>
            <a:endParaRPr lang="en-US" dirty="0"/>
          </a:p>
          <a:p>
            <a:pPr lvl="2"/>
            <a:r>
              <a:rPr lang="en-US" dirty="0"/>
              <a:t>Intestinal and urinary tract obstruction</a:t>
            </a:r>
          </a:p>
          <a:p>
            <a:pPr lvl="2"/>
            <a:r>
              <a:rPr lang="en-US" dirty="0"/>
              <a:t>Porphyria</a:t>
            </a:r>
          </a:p>
          <a:p>
            <a:pPr lvl="2"/>
            <a:r>
              <a:rPr lang="en-US" dirty="0"/>
              <a:t>Pregnancy</a:t>
            </a:r>
          </a:p>
          <a:p>
            <a:pPr lvl="2"/>
            <a:r>
              <a:rPr lang="en-US" dirty="0"/>
              <a:t>Children under age </a:t>
            </a:r>
            <a:r>
              <a:rPr lang="en-US" dirty="0" smtClean="0"/>
              <a:t>2</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509278107"/>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US" dirty="0"/>
              <a:t>Rheumatoid </a:t>
            </a:r>
            <a:r>
              <a:rPr lang="en-US" dirty="0" smtClean="0"/>
              <a:t>Arthritis</a:t>
            </a:r>
            <a:endParaRPr lang="en-US" dirty="0"/>
          </a:p>
        </p:txBody>
      </p:sp>
      <p:sp>
        <p:nvSpPr>
          <p:cNvPr id="40962" name="Content Placeholder 2"/>
          <p:cNvSpPr>
            <a:spLocks noGrp="1"/>
          </p:cNvSpPr>
          <p:nvPr>
            <p:ph idx="1"/>
          </p:nvPr>
        </p:nvSpPr>
        <p:spPr/>
        <p:txBody>
          <a:bodyPr/>
          <a:lstStyle/>
          <a:p>
            <a:r>
              <a:rPr lang="en-US" dirty="0" smtClean="0"/>
              <a:t>Sulfasalazine</a:t>
            </a:r>
          </a:p>
          <a:p>
            <a:pPr lvl="1"/>
            <a:r>
              <a:rPr lang="en-US" dirty="0"/>
              <a:t>Interactions</a:t>
            </a:r>
          </a:p>
          <a:p>
            <a:pPr lvl="2"/>
            <a:r>
              <a:rPr lang="en-US" dirty="0"/>
              <a:t>Antibiotics</a:t>
            </a:r>
          </a:p>
          <a:p>
            <a:pPr lvl="1"/>
            <a:r>
              <a:rPr lang="en-US" dirty="0"/>
              <a:t>Urine and skin may turn orange-yellow.</a:t>
            </a:r>
          </a:p>
          <a:p>
            <a:pPr lvl="1"/>
            <a:r>
              <a:rPr lang="en-US" dirty="0"/>
              <a:t>No breastfeeding until physician approves.</a:t>
            </a:r>
          </a:p>
        </p:txBody>
      </p:sp>
    </p:spTree>
    <p:extLst>
      <p:ext uri="{BB962C8B-B14F-4D97-AF65-F5344CB8AC3E}">
        <p14:creationId xmlns:p14="http://schemas.microsoft.com/office/powerpoint/2010/main" val="923116615"/>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p:txBody>
          <a:bodyPr/>
          <a:lstStyle/>
          <a:p>
            <a:r>
              <a:rPr lang="en-US" dirty="0"/>
              <a:t>Gout and Gouty Arthritis</a:t>
            </a:r>
          </a:p>
        </p:txBody>
      </p:sp>
      <p:sp>
        <p:nvSpPr>
          <p:cNvPr id="70658" name="Rectangle 3"/>
          <p:cNvSpPr>
            <a:spLocks noGrp="1" noChangeArrowheads="1"/>
          </p:cNvSpPr>
          <p:nvPr>
            <p:ph type="body" idx="1"/>
          </p:nvPr>
        </p:nvSpPr>
        <p:spPr/>
        <p:txBody>
          <a:bodyPr/>
          <a:lstStyle/>
          <a:p>
            <a:r>
              <a:rPr lang="en-US" dirty="0"/>
              <a:t>Crystal deposits in and around joint spaces</a:t>
            </a:r>
          </a:p>
          <a:p>
            <a:pPr lvl="1"/>
            <a:r>
              <a:rPr lang="en-US" dirty="0"/>
              <a:t>Then acute inflammation of joint</a:t>
            </a:r>
          </a:p>
          <a:p>
            <a:r>
              <a:rPr lang="en-US" dirty="0"/>
              <a:t>Commonly affects men after age 50</a:t>
            </a:r>
          </a:p>
          <a:p>
            <a:r>
              <a:rPr lang="en-US" dirty="0"/>
              <a:t>Three </a:t>
            </a:r>
            <a:r>
              <a:rPr lang="en-US" dirty="0" smtClean="0"/>
              <a:t>manifestations:  </a:t>
            </a:r>
            <a:endParaRPr lang="en-US" dirty="0"/>
          </a:p>
          <a:p>
            <a:pPr lvl="1"/>
            <a:r>
              <a:rPr lang="en-US" dirty="0" err="1"/>
              <a:t>Hyperuricemia</a:t>
            </a:r>
            <a:endParaRPr lang="en-US" dirty="0"/>
          </a:p>
          <a:p>
            <a:pPr lvl="1"/>
            <a:r>
              <a:rPr lang="en-US" dirty="0"/>
              <a:t>Acute gouty arthritis</a:t>
            </a:r>
          </a:p>
          <a:p>
            <a:pPr lvl="1"/>
            <a:r>
              <a:rPr lang="en-US" dirty="0"/>
              <a:t>Chronic gouty arthritis</a:t>
            </a:r>
          </a:p>
          <a:p>
            <a:endParaRPr lang="en-US" dirty="0"/>
          </a:p>
          <a:p>
            <a:endParaRPr lang="en-US" dirty="0"/>
          </a:p>
        </p:txBody>
      </p:sp>
    </p:spTree>
    <p:extLst>
      <p:ext uri="{BB962C8B-B14F-4D97-AF65-F5344CB8AC3E}">
        <p14:creationId xmlns:p14="http://schemas.microsoft.com/office/powerpoint/2010/main" val="2456563309"/>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12"/>
          <p:cNvSpPr>
            <a:spLocks noChangeArrowheads="1"/>
          </p:cNvSpPr>
          <p:nvPr/>
        </p:nvSpPr>
        <p:spPr bwMode="auto">
          <a:xfrm>
            <a:off x="0" y="0"/>
            <a:ext cx="9144000" cy="62071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72706" name="Rectangle 8"/>
          <p:cNvSpPr>
            <a:spLocks noGrp="1" noChangeArrowheads="1"/>
          </p:cNvSpPr>
          <p:nvPr/>
        </p:nvSpPr>
        <p:spPr bwMode="auto">
          <a:xfrm>
            <a:off x="228600" y="5362575"/>
            <a:ext cx="8686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GB" sz="1400" b="0">
              <a:latin typeface="Arial" charset="0"/>
            </a:endParaRPr>
          </a:p>
        </p:txBody>
      </p:sp>
      <p:sp>
        <p:nvSpPr>
          <p:cNvPr id="2" name="Title 1"/>
          <p:cNvSpPr>
            <a:spLocks noGrp="1"/>
          </p:cNvSpPr>
          <p:nvPr>
            <p:ph type="title"/>
          </p:nvPr>
        </p:nvSpPr>
        <p:spPr/>
        <p:txBody>
          <a:bodyPr/>
          <a:lstStyle/>
          <a:p>
            <a:r>
              <a:rPr lang="fr-FR" dirty="0"/>
              <a:t>Table 36-3 </a:t>
            </a:r>
            <a:r>
              <a:rPr lang="fr-FR" dirty="0" err="1" smtClean="0"/>
              <a:t>Antigout</a:t>
            </a:r>
            <a:r>
              <a:rPr lang="fr-FR" dirty="0" smtClean="0"/>
              <a:t> </a:t>
            </a:r>
            <a:r>
              <a:rPr lang="fr-FR" dirty="0" err="1"/>
              <a:t>Medications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52908044"/>
              </p:ext>
            </p:extLst>
          </p:nvPr>
        </p:nvGraphicFramePr>
        <p:xfrm>
          <a:off x="457200" y="2052320"/>
          <a:ext cx="8229600" cy="3129280"/>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a:t>
                      </a:r>
                      <a:r>
                        <a:rPr lang="en-US" sz="1600" baseline="0" dirty="0" smtClean="0"/>
                        <a:t>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AVERAGE ADULT</a:t>
                      </a:r>
                      <a:r>
                        <a:rPr lang="en-US" sz="1600" baseline="0" dirty="0" smtClean="0"/>
                        <a:t> DOSAGE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ROUTE OF ADMINISTRATION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sz="1600" b="0" kern="1200" dirty="0" err="1" smtClean="0">
                          <a:solidFill>
                            <a:schemeClr val="tx1"/>
                          </a:solidFill>
                          <a:effectLst/>
                          <a:latin typeface="+mn-lt"/>
                          <a:ea typeface="+mn-ea"/>
                          <a:cs typeface="+mn-cs"/>
                        </a:rPr>
                        <a:t>allopurinol</a:t>
                      </a:r>
                      <a:r>
                        <a:rPr lang="fi-FI" sz="1600" b="0" kern="1200" dirty="0" smtClean="0">
                          <a:solidFill>
                            <a:schemeClr val="tx1"/>
                          </a:solidFill>
                          <a:effectLst/>
                          <a:latin typeface="+mn-lt"/>
                          <a:ea typeface="+mn-ea"/>
                          <a:cs typeface="+mn-cs"/>
                        </a:rPr>
                        <a:t> </a:t>
                      </a:r>
                      <a:endParaRPr lang="fi-FI"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600" b="0" kern="1200" dirty="0" err="1" smtClean="0">
                          <a:solidFill>
                            <a:schemeClr val="tx1"/>
                          </a:solidFill>
                          <a:effectLst/>
                          <a:latin typeface="+mn-lt"/>
                          <a:ea typeface="+mn-ea"/>
                          <a:cs typeface="+mn-cs"/>
                        </a:rPr>
                        <a:t>Aloprim</a:t>
                      </a:r>
                      <a:r>
                        <a:rPr lang="cs-CZ" sz="1600" b="0" kern="1200" dirty="0" smtClean="0">
                          <a:solidFill>
                            <a:schemeClr val="tx1"/>
                          </a:solidFill>
                          <a:effectLst/>
                          <a:latin typeface="+mn-lt"/>
                          <a:ea typeface="+mn-ea"/>
                          <a:cs typeface="+mn-cs"/>
                        </a:rPr>
                        <a:t>, </a:t>
                      </a:r>
                      <a:r>
                        <a:rPr lang="cs-CZ" sz="1600" b="0" kern="1200" dirty="0" err="1" smtClean="0">
                          <a:solidFill>
                            <a:schemeClr val="tx1"/>
                          </a:solidFill>
                          <a:effectLst/>
                          <a:latin typeface="+mn-lt"/>
                          <a:ea typeface="+mn-ea"/>
                          <a:cs typeface="+mn-cs"/>
                        </a:rPr>
                        <a:t>Zyloprim</a:t>
                      </a:r>
                      <a:r>
                        <a:rPr lang="cs-CZ" sz="1600" b="0" kern="1200" dirty="0" smtClean="0">
                          <a:solidFill>
                            <a:schemeClr val="tx1"/>
                          </a:solidFill>
                          <a:effectLst/>
                          <a:latin typeface="+mn-lt"/>
                          <a:ea typeface="+mn-ea"/>
                          <a:cs typeface="+mn-cs"/>
                        </a:rPr>
                        <a:t> </a:t>
                      </a:r>
                      <a:endParaRPr lang="cs-CZ"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200–800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PO, IV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600" b="0" kern="1200" dirty="0" err="1" smtClean="0">
                          <a:solidFill>
                            <a:schemeClr val="tx1"/>
                          </a:solidFill>
                          <a:effectLst/>
                          <a:latin typeface="+mn-lt"/>
                          <a:ea typeface="+mn-ea"/>
                          <a:cs typeface="+mn-cs"/>
                        </a:rPr>
                        <a:t>colchicine</a:t>
                      </a:r>
                      <a:r>
                        <a:rPr lang="de-DE" sz="1600" b="0" kern="1200" dirty="0" smtClean="0">
                          <a:solidFill>
                            <a:schemeClr val="tx1"/>
                          </a:solidFill>
                          <a:effectLst/>
                          <a:latin typeface="+mn-lt"/>
                          <a:ea typeface="+mn-ea"/>
                          <a:cs typeface="+mn-cs"/>
                        </a:rPr>
                        <a:t> </a:t>
                      </a:r>
                      <a:endParaRPr lang="de-DE"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600" b="0" kern="1200" dirty="0" err="1" smtClean="0">
                          <a:solidFill>
                            <a:schemeClr val="tx1"/>
                          </a:solidFill>
                          <a:effectLst/>
                          <a:latin typeface="+mn-lt"/>
                          <a:ea typeface="+mn-ea"/>
                          <a:cs typeface="+mn-cs"/>
                        </a:rPr>
                        <a:t>Colchicine</a:t>
                      </a:r>
                      <a:r>
                        <a:rPr lang="de-DE" sz="1600" b="0" kern="1200" dirty="0" smtClean="0">
                          <a:solidFill>
                            <a:schemeClr val="tx1"/>
                          </a:solidFill>
                          <a:effectLst/>
                          <a:latin typeface="+mn-lt"/>
                          <a:ea typeface="+mn-ea"/>
                          <a:cs typeface="+mn-cs"/>
                        </a:rPr>
                        <a:t> </a:t>
                      </a:r>
                      <a:endParaRPr lang="de-DE"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0.5–0.6 mg/d prophylactically; 0.5–1.2 mg q1–2h for acute attack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600" b="0" kern="1200" dirty="0" smtClean="0">
                          <a:solidFill>
                            <a:schemeClr val="tx1"/>
                          </a:solidFill>
                          <a:effectLst/>
                          <a:latin typeface="+mn-lt"/>
                          <a:ea typeface="+mn-ea"/>
                          <a:cs typeface="+mn-cs"/>
                        </a:rPr>
                        <a:t>PO </a:t>
                      </a:r>
                      <a:endParaRPr lang="pt-B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600" b="0" kern="1200" dirty="0" err="1" smtClean="0">
                          <a:solidFill>
                            <a:schemeClr val="tx1"/>
                          </a:solidFill>
                          <a:effectLst/>
                          <a:latin typeface="+mn-lt"/>
                          <a:ea typeface="+mn-ea"/>
                          <a:cs typeface="+mn-cs"/>
                        </a:rPr>
                        <a:t>probenecid</a:t>
                      </a:r>
                      <a:r>
                        <a:rPr lang="pt-BR" sz="1600" b="0" kern="1200" dirty="0" smtClean="0">
                          <a:solidFill>
                            <a:schemeClr val="tx1"/>
                          </a:solidFill>
                          <a:effectLst/>
                          <a:latin typeface="+mn-lt"/>
                          <a:ea typeface="+mn-ea"/>
                          <a:cs typeface="+mn-cs"/>
                        </a:rPr>
                        <a:t> </a:t>
                      </a:r>
                      <a:endParaRPr lang="pt-B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sz="1600" b="0" kern="1200" dirty="0" err="1" smtClean="0">
                          <a:solidFill>
                            <a:schemeClr val="tx1"/>
                          </a:solidFill>
                          <a:effectLst/>
                          <a:latin typeface="+mn-lt"/>
                          <a:ea typeface="+mn-ea"/>
                          <a:cs typeface="+mn-cs"/>
                        </a:rPr>
                        <a:t>Benemid</a:t>
                      </a:r>
                      <a:r>
                        <a:rPr lang="fi-FI" sz="1600" b="0" kern="1200" dirty="0" smtClean="0">
                          <a:solidFill>
                            <a:schemeClr val="tx1"/>
                          </a:solidFill>
                          <a:effectLst/>
                          <a:latin typeface="+mn-lt"/>
                          <a:ea typeface="+mn-ea"/>
                          <a:cs typeface="+mn-cs"/>
                        </a:rPr>
                        <a:t> </a:t>
                      </a:r>
                      <a:endParaRPr lang="fi-FI"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250–500 mg bid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600" b="0" kern="1200" dirty="0" smtClean="0">
                          <a:solidFill>
                            <a:schemeClr val="tx1"/>
                          </a:solidFill>
                          <a:effectLst/>
                          <a:latin typeface="+mn-lt"/>
                          <a:ea typeface="+mn-ea"/>
                          <a:cs typeface="+mn-cs"/>
                        </a:rPr>
                        <a:t>PO </a:t>
                      </a:r>
                      <a:endParaRPr lang="pt-B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sz="1600" b="0" kern="1200" dirty="0" smtClean="0">
                          <a:solidFill>
                            <a:schemeClr val="tx1"/>
                          </a:solidFill>
                          <a:effectLst/>
                          <a:latin typeface="+mn-lt"/>
                          <a:ea typeface="+mn-ea"/>
                          <a:cs typeface="+mn-cs"/>
                        </a:rPr>
                        <a:t>sulfinpyrazone </a:t>
                      </a:r>
                      <a:endParaRPr lang="hr-H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sz="1600" b="0" kern="1200" dirty="0" smtClean="0">
                          <a:solidFill>
                            <a:schemeClr val="tx1"/>
                          </a:solidFill>
                          <a:effectLst/>
                          <a:latin typeface="+mn-lt"/>
                          <a:ea typeface="+mn-ea"/>
                          <a:cs typeface="+mn-cs"/>
                        </a:rPr>
                        <a:t>Anturane</a:t>
                      </a:r>
                      <a:endParaRPr lang="hr-H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100–400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600" b="0" kern="1200" dirty="0" smtClean="0">
                          <a:solidFill>
                            <a:schemeClr val="tx1"/>
                          </a:solidFill>
                          <a:effectLst/>
                          <a:latin typeface="+mn-lt"/>
                          <a:ea typeface="+mn-ea"/>
                          <a:cs typeface="+mn-cs"/>
                        </a:rPr>
                        <a:t>PO </a:t>
                      </a:r>
                      <a:endParaRPr lang="pt-B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PO, oral; IV, intravenous; bid, twice a day.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35096749"/>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lstStyle/>
          <a:p>
            <a:r>
              <a:rPr lang="en-US" dirty="0"/>
              <a:t>Gout and Gouty </a:t>
            </a:r>
            <a:r>
              <a:rPr lang="en-US" dirty="0" smtClean="0"/>
              <a:t>Arthritis</a:t>
            </a:r>
            <a:endParaRPr lang="en-US" dirty="0"/>
          </a:p>
        </p:txBody>
      </p:sp>
      <p:sp>
        <p:nvSpPr>
          <p:cNvPr id="74754" name="Rectangle 3"/>
          <p:cNvSpPr>
            <a:spLocks noGrp="1" noChangeArrowheads="1"/>
          </p:cNvSpPr>
          <p:nvPr>
            <p:ph type="body" idx="1"/>
          </p:nvPr>
        </p:nvSpPr>
        <p:spPr/>
        <p:txBody>
          <a:bodyPr/>
          <a:lstStyle/>
          <a:p>
            <a:r>
              <a:rPr lang="en-US" dirty="0" err="1" smtClean="0"/>
              <a:t>Antigout</a:t>
            </a:r>
            <a:r>
              <a:rPr lang="en-US" dirty="0" smtClean="0"/>
              <a:t> Drugs</a:t>
            </a:r>
          </a:p>
          <a:p>
            <a:pPr lvl="1"/>
            <a:r>
              <a:rPr lang="en-US" dirty="0" smtClean="0"/>
              <a:t>Colchicine</a:t>
            </a:r>
          </a:p>
          <a:p>
            <a:pPr lvl="2"/>
            <a:r>
              <a:rPr lang="en-US" dirty="0" smtClean="0"/>
              <a:t>Anti</a:t>
            </a:r>
            <a:r>
              <a:rPr lang="en-US" dirty="0"/>
              <a:t>-inflammatory agent </a:t>
            </a:r>
          </a:p>
          <a:p>
            <a:pPr lvl="3"/>
            <a:r>
              <a:rPr lang="en-US" dirty="0"/>
              <a:t>Inhibits formation of white blood cells</a:t>
            </a:r>
          </a:p>
          <a:p>
            <a:pPr lvl="2"/>
            <a:r>
              <a:rPr lang="en-US" dirty="0"/>
              <a:t>Used only </a:t>
            </a:r>
            <a:r>
              <a:rPr lang="en-US" dirty="0" smtClean="0"/>
              <a:t>for: </a:t>
            </a:r>
            <a:endParaRPr lang="en-US" dirty="0"/>
          </a:p>
          <a:p>
            <a:pPr lvl="3"/>
            <a:r>
              <a:rPr lang="en-US" dirty="0"/>
              <a:t>Acute gouty </a:t>
            </a:r>
            <a:r>
              <a:rPr lang="en-US" dirty="0" smtClean="0"/>
              <a:t>attacks</a:t>
            </a:r>
            <a:endParaRPr lang="en-US" dirty="0"/>
          </a:p>
          <a:p>
            <a:pPr lvl="3"/>
            <a:r>
              <a:rPr lang="en-US" dirty="0"/>
              <a:t>To reduce attacks in chronic gout</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512804443"/>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lstStyle/>
          <a:p>
            <a:r>
              <a:rPr lang="en-US" dirty="0"/>
              <a:t>Gout and Gouty </a:t>
            </a:r>
            <a:r>
              <a:rPr lang="en-US" dirty="0" smtClean="0"/>
              <a:t>Arthritis</a:t>
            </a:r>
            <a:endParaRPr lang="en-US" dirty="0"/>
          </a:p>
        </p:txBody>
      </p:sp>
      <p:sp>
        <p:nvSpPr>
          <p:cNvPr id="74754" name="Rectangle 3"/>
          <p:cNvSpPr>
            <a:spLocks noGrp="1" noChangeArrowheads="1"/>
          </p:cNvSpPr>
          <p:nvPr>
            <p:ph type="body" idx="1"/>
          </p:nvPr>
        </p:nvSpPr>
        <p:spPr/>
        <p:txBody>
          <a:bodyPr/>
          <a:lstStyle/>
          <a:p>
            <a:r>
              <a:rPr lang="en-US" dirty="0" err="1" smtClean="0"/>
              <a:t>Antigout</a:t>
            </a:r>
            <a:r>
              <a:rPr lang="en-US" dirty="0" smtClean="0"/>
              <a:t> Drugs</a:t>
            </a:r>
          </a:p>
          <a:p>
            <a:pPr lvl="1"/>
            <a:r>
              <a:rPr lang="en-US" dirty="0" smtClean="0"/>
              <a:t>Colchicine</a:t>
            </a:r>
          </a:p>
          <a:p>
            <a:pPr lvl="2"/>
            <a:r>
              <a:rPr lang="en-US" dirty="0"/>
              <a:t>Adverse effects  </a:t>
            </a:r>
          </a:p>
          <a:p>
            <a:pPr lvl="3"/>
            <a:r>
              <a:rPr lang="en-US" dirty="0"/>
              <a:t>Nausea and vomiting</a:t>
            </a:r>
          </a:p>
          <a:p>
            <a:pPr lvl="3"/>
            <a:r>
              <a:rPr lang="en-US" dirty="0"/>
              <a:t>Diarrhea</a:t>
            </a:r>
          </a:p>
          <a:p>
            <a:pPr lvl="3"/>
            <a:r>
              <a:rPr lang="en-US" dirty="0"/>
              <a:t>Abdominal pain</a:t>
            </a:r>
          </a:p>
          <a:p>
            <a:pPr lvl="3"/>
            <a:r>
              <a:rPr lang="en-US" dirty="0"/>
              <a:t>Decreased absorption of vitamin </a:t>
            </a:r>
            <a:r>
              <a:rPr lang="en-US" dirty="0" smtClean="0"/>
              <a:t>B</a:t>
            </a:r>
            <a:r>
              <a:rPr lang="en-US" baseline="-25000" dirty="0" smtClean="0"/>
              <a:t>12</a:t>
            </a:r>
            <a:endParaRPr lang="en-US" baseline="-25000"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00405395"/>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lstStyle/>
          <a:p>
            <a:r>
              <a:rPr lang="en-US" dirty="0"/>
              <a:t>Gout and Gouty </a:t>
            </a:r>
            <a:r>
              <a:rPr lang="en-US" dirty="0" smtClean="0"/>
              <a:t>Arthritis</a:t>
            </a:r>
            <a:endParaRPr lang="en-US" dirty="0"/>
          </a:p>
        </p:txBody>
      </p:sp>
      <p:sp>
        <p:nvSpPr>
          <p:cNvPr id="74754" name="Rectangle 3"/>
          <p:cNvSpPr>
            <a:spLocks noGrp="1" noChangeArrowheads="1"/>
          </p:cNvSpPr>
          <p:nvPr>
            <p:ph type="body" idx="1"/>
          </p:nvPr>
        </p:nvSpPr>
        <p:spPr/>
        <p:txBody>
          <a:bodyPr/>
          <a:lstStyle/>
          <a:p>
            <a:r>
              <a:rPr lang="en-US" dirty="0" err="1" smtClean="0"/>
              <a:t>Antigout</a:t>
            </a:r>
            <a:r>
              <a:rPr lang="en-US" dirty="0" smtClean="0"/>
              <a:t> Drugs</a:t>
            </a:r>
          </a:p>
          <a:p>
            <a:pPr lvl="1"/>
            <a:r>
              <a:rPr lang="en-US" dirty="0" smtClean="0"/>
              <a:t>Colchicine</a:t>
            </a:r>
          </a:p>
          <a:p>
            <a:pPr lvl="2"/>
            <a:r>
              <a:rPr lang="en-US" dirty="0"/>
              <a:t>Contraindications  </a:t>
            </a:r>
          </a:p>
          <a:p>
            <a:pPr lvl="3"/>
            <a:r>
              <a:rPr lang="en-US" dirty="0"/>
              <a:t>Blood </a:t>
            </a:r>
            <a:r>
              <a:rPr lang="en-US" dirty="0" err="1"/>
              <a:t>dyscrasias</a:t>
            </a:r>
            <a:endParaRPr lang="en-US" dirty="0"/>
          </a:p>
          <a:p>
            <a:pPr lvl="3"/>
            <a:r>
              <a:rPr lang="en-US" dirty="0"/>
              <a:t>Severe GI, renal, or hepatic conditions</a:t>
            </a:r>
          </a:p>
          <a:p>
            <a:pPr lvl="3"/>
            <a:r>
              <a:rPr lang="en-US" dirty="0"/>
              <a:t>Severe cardiac disease</a:t>
            </a:r>
          </a:p>
          <a:p>
            <a:pPr lvl="3"/>
            <a:r>
              <a:rPr lang="en-US" dirty="0"/>
              <a:t>Subcutaneous or intramuscular use</a:t>
            </a:r>
          </a:p>
          <a:p>
            <a:pPr lvl="3"/>
            <a:r>
              <a:rPr lang="en-US" dirty="0"/>
              <a:t>Pregnancy</a:t>
            </a:r>
          </a:p>
          <a:p>
            <a:pPr lvl="2"/>
            <a:r>
              <a:rPr lang="en-US" dirty="0"/>
              <a:t>Interactions</a:t>
            </a:r>
          </a:p>
          <a:p>
            <a:pPr lvl="3"/>
            <a:r>
              <a:rPr lang="en-US" dirty="0"/>
              <a:t>None </a:t>
            </a:r>
            <a:r>
              <a:rPr lang="en-US" dirty="0" smtClean="0"/>
              <a:t>listed</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473366930"/>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lstStyle/>
          <a:p>
            <a:r>
              <a:rPr lang="en-US" dirty="0"/>
              <a:t>Gout and Gouty </a:t>
            </a:r>
            <a:r>
              <a:rPr lang="en-US" dirty="0" smtClean="0"/>
              <a:t>Arthritis</a:t>
            </a:r>
            <a:endParaRPr lang="en-US" dirty="0"/>
          </a:p>
        </p:txBody>
      </p:sp>
      <p:sp>
        <p:nvSpPr>
          <p:cNvPr id="74754" name="Rectangle 3"/>
          <p:cNvSpPr>
            <a:spLocks noGrp="1" noChangeArrowheads="1"/>
          </p:cNvSpPr>
          <p:nvPr>
            <p:ph type="body" idx="1"/>
          </p:nvPr>
        </p:nvSpPr>
        <p:spPr/>
        <p:txBody>
          <a:bodyPr/>
          <a:lstStyle/>
          <a:p>
            <a:r>
              <a:rPr lang="en-US" dirty="0" err="1" smtClean="0"/>
              <a:t>Antigout</a:t>
            </a:r>
            <a:r>
              <a:rPr lang="en-US" dirty="0" smtClean="0"/>
              <a:t> Drugs</a:t>
            </a:r>
          </a:p>
          <a:p>
            <a:pPr lvl="1"/>
            <a:r>
              <a:rPr lang="en-US" dirty="0" smtClean="0"/>
              <a:t>Colchicine</a:t>
            </a:r>
          </a:p>
          <a:p>
            <a:pPr lvl="2"/>
            <a:r>
              <a:rPr lang="en-US" dirty="0"/>
              <a:t>Stop taking, and report symptoms to physician:</a:t>
            </a:r>
          </a:p>
          <a:p>
            <a:pPr lvl="3"/>
            <a:r>
              <a:rPr lang="en-US" dirty="0"/>
              <a:t>GI symptoms </a:t>
            </a:r>
          </a:p>
          <a:p>
            <a:pPr lvl="3"/>
            <a:r>
              <a:rPr lang="en-US" dirty="0"/>
              <a:t>Signs of bone marrow depression</a:t>
            </a:r>
          </a:p>
          <a:p>
            <a:pPr lvl="2"/>
            <a:r>
              <a:rPr lang="en-US" dirty="0"/>
              <a:t>Keep drug available at all times for acute attacks.</a:t>
            </a:r>
          </a:p>
          <a:p>
            <a:pPr lvl="2"/>
            <a:r>
              <a:rPr lang="en-US" dirty="0"/>
              <a:t>Avoid alcohol.</a:t>
            </a:r>
          </a:p>
          <a:p>
            <a:pPr lvl="2"/>
            <a:r>
              <a:rPr lang="en-US" dirty="0"/>
              <a:t>Avoid breastfeeding without consulting physician.</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263189169"/>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lstStyle/>
          <a:p>
            <a:r>
              <a:rPr lang="en-US" dirty="0"/>
              <a:t>Gout and Gouty </a:t>
            </a:r>
            <a:r>
              <a:rPr lang="en-US" dirty="0" smtClean="0"/>
              <a:t>Arthritis</a:t>
            </a:r>
            <a:endParaRPr lang="en-US" dirty="0"/>
          </a:p>
        </p:txBody>
      </p:sp>
      <p:sp>
        <p:nvSpPr>
          <p:cNvPr id="74754" name="Rectangle 3"/>
          <p:cNvSpPr>
            <a:spLocks noGrp="1" noChangeArrowheads="1"/>
          </p:cNvSpPr>
          <p:nvPr>
            <p:ph type="body" idx="1"/>
          </p:nvPr>
        </p:nvSpPr>
        <p:spPr/>
        <p:txBody>
          <a:bodyPr/>
          <a:lstStyle/>
          <a:p>
            <a:r>
              <a:rPr lang="en-US" dirty="0" err="1" smtClean="0"/>
              <a:t>Antigout</a:t>
            </a:r>
            <a:r>
              <a:rPr lang="en-US" dirty="0" smtClean="0"/>
              <a:t> Drugs</a:t>
            </a:r>
          </a:p>
          <a:p>
            <a:pPr lvl="1"/>
            <a:r>
              <a:rPr lang="en-US" dirty="0" smtClean="0"/>
              <a:t>Allopurinol</a:t>
            </a:r>
          </a:p>
          <a:p>
            <a:pPr lvl="2"/>
            <a:r>
              <a:rPr lang="en-US" dirty="0"/>
              <a:t>Improves solubility of uric acid</a:t>
            </a:r>
          </a:p>
          <a:p>
            <a:pPr lvl="2"/>
            <a:r>
              <a:rPr lang="en-US" dirty="0"/>
              <a:t>No analgesic, anti-inflammatory, or </a:t>
            </a:r>
            <a:r>
              <a:rPr lang="en-US" dirty="0" err="1"/>
              <a:t>uricosuric</a:t>
            </a:r>
            <a:r>
              <a:rPr lang="en-US" dirty="0"/>
              <a:t> actions</a:t>
            </a:r>
          </a:p>
          <a:p>
            <a:pPr lvl="2"/>
            <a:r>
              <a:rPr lang="en-US" dirty="0"/>
              <a:t>Used to control chronic, not acute gout</a:t>
            </a:r>
          </a:p>
          <a:p>
            <a:pPr lvl="2"/>
            <a:r>
              <a:rPr lang="en-US" dirty="0"/>
              <a:t>Adverse effects  </a:t>
            </a:r>
          </a:p>
          <a:p>
            <a:pPr lvl="3"/>
            <a:r>
              <a:rPr lang="en-US" dirty="0"/>
              <a:t>Drowsiness</a:t>
            </a:r>
          </a:p>
          <a:p>
            <a:pPr lvl="3"/>
            <a:r>
              <a:rPr lang="en-US" dirty="0"/>
              <a:t>Headache</a:t>
            </a:r>
          </a:p>
          <a:p>
            <a:pPr lvl="3"/>
            <a:r>
              <a:rPr lang="en-US" dirty="0"/>
              <a:t>Dizziness</a:t>
            </a:r>
          </a:p>
          <a:p>
            <a:pPr lvl="3"/>
            <a:r>
              <a:rPr lang="en-US" dirty="0"/>
              <a:t>Nausea, vomiting</a:t>
            </a:r>
          </a:p>
          <a:p>
            <a:pPr lvl="3"/>
            <a:r>
              <a:rPr lang="en-US" dirty="0" smtClean="0"/>
              <a:t>Diarrhea</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50399948"/>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lstStyle/>
          <a:p>
            <a:r>
              <a:rPr lang="en-US" dirty="0"/>
              <a:t>Gout and Gouty </a:t>
            </a:r>
            <a:r>
              <a:rPr lang="en-US" dirty="0" smtClean="0"/>
              <a:t>Arthritis</a:t>
            </a:r>
            <a:endParaRPr lang="en-US" dirty="0"/>
          </a:p>
        </p:txBody>
      </p:sp>
      <p:sp>
        <p:nvSpPr>
          <p:cNvPr id="74754" name="Rectangle 3"/>
          <p:cNvSpPr>
            <a:spLocks noGrp="1" noChangeArrowheads="1"/>
          </p:cNvSpPr>
          <p:nvPr>
            <p:ph type="body" idx="1"/>
          </p:nvPr>
        </p:nvSpPr>
        <p:spPr/>
        <p:txBody>
          <a:bodyPr/>
          <a:lstStyle/>
          <a:p>
            <a:r>
              <a:rPr lang="en-US" dirty="0" err="1" smtClean="0"/>
              <a:t>Antigout</a:t>
            </a:r>
            <a:r>
              <a:rPr lang="en-US" dirty="0" smtClean="0"/>
              <a:t> Drugs</a:t>
            </a:r>
          </a:p>
          <a:p>
            <a:pPr lvl="1"/>
            <a:r>
              <a:rPr lang="en-US" dirty="0" smtClean="0"/>
              <a:t>Allopurinol</a:t>
            </a:r>
          </a:p>
          <a:p>
            <a:pPr lvl="2"/>
            <a:r>
              <a:rPr lang="en-US" dirty="0" smtClean="0"/>
              <a:t>Adverse </a:t>
            </a:r>
            <a:r>
              <a:rPr lang="en-US" dirty="0"/>
              <a:t>effects  </a:t>
            </a:r>
          </a:p>
          <a:p>
            <a:pPr lvl="3"/>
            <a:r>
              <a:rPr lang="en-US" dirty="0"/>
              <a:t>Abdominal pain</a:t>
            </a:r>
          </a:p>
          <a:p>
            <a:pPr lvl="3"/>
            <a:r>
              <a:rPr lang="en-US" dirty="0"/>
              <a:t>Hepatotoxicity</a:t>
            </a:r>
          </a:p>
          <a:p>
            <a:pPr lvl="3"/>
            <a:r>
              <a:rPr lang="en-US" dirty="0"/>
              <a:t>Renal insufficiency</a:t>
            </a:r>
          </a:p>
          <a:p>
            <a:pPr lvl="3"/>
            <a:r>
              <a:rPr lang="en-US" dirty="0"/>
              <a:t>Itching</a:t>
            </a:r>
          </a:p>
          <a:p>
            <a:pPr lvl="3"/>
            <a:r>
              <a:rPr lang="en-US" dirty="0" smtClean="0"/>
              <a:t>Rash</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303404341"/>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lstStyle/>
          <a:p>
            <a:r>
              <a:rPr lang="en-US" dirty="0"/>
              <a:t>Gout and Gouty </a:t>
            </a:r>
            <a:r>
              <a:rPr lang="en-US" dirty="0" smtClean="0"/>
              <a:t>Arthritis</a:t>
            </a:r>
            <a:endParaRPr lang="en-US" dirty="0"/>
          </a:p>
        </p:txBody>
      </p:sp>
      <p:sp>
        <p:nvSpPr>
          <p:cNvPr id="74754" name="Rectangle 3"/>
          <p:cNvSpPr>
            <a:spLocks noGrp="1" noChangeArrowheads="1"/>
          </p:cNvSpPr>
          <p:nvPr>
            <p:ph type="body" idx="1"/>
          </p:nvPr>
        </p:nvSpPr>
        <p:spPr/>
        <p:txBody>
          <a:bodyPr/>
          <a:lstStyle/>
          <a:p>
            <a:r>
              <a:rPr lang="en-US" dirty="0" err="1" smtClean="0"/>
              <a:t>Antigout</a:t>
            </a:r>
            <a:r>
              <a:rPr lang="en-US" dirty="0" smtClean="0"/>
              <a:t> Drugs</a:t>
            </a:r>
          </a:p>
          <a:p>
            <a:pPr lvl="1"/>
            <a:r>
              <a:rPr lang="en-US" dirty="0" smtClean="0"/>
              <a:t>Allopurinol</a:t>
            </a:r>
          </a:p>
          <a:p>
            <a:pPr lvl="2"/>
            <a:r>
              <a:rPr lang="en-US" dirty="0"/>
              <a:t>Contraindications  </a:t>
            </a:r>
          </a:p>
          <a:p>
            <a:pPr lvl="3"/>
            <a:r>
              <a:rPr lang="en-US" dirty="0"/>
              <a:t>Hypersensitivity</a:t>
            </a:r>
          </a:p>
          <a:p>
            <a:pPr lvl="3"/>
            <a:r>
              <a:rPr lang="en-US" dirty="0"/>
              <a:t>As initial treatment for acute attacks</a:t>
            </a:r>
          </a:p>
          <a:p>
            <a:pPr lvl="3"/>
            <a:r>
              <a:rPr lang="en-US" dirty="0"/>
              <a:t>In most </a:t>
            </a:r>
            <a:r>
              <a:rPr lang="en-US" dirty="0" smtClean="0"/>
              <a:t>children</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73080742"/>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lstStyle/>
          <a:p>
            <a:r>
              <a:rPr lang="en-US" dirty="0"/>
              <a:t>Gout and Gouty </a:t>
            </a:r>
            <a:r>
              <a:rPr lang="en-US" dirty="0" smtClean="0"/>
              <a:t>Arthritis</a:t>
            </a:r>
            <a:endParaRPr lang="en-US" dirty="0"/>
          </a:p>
        </p:txBody>
      </p:sp>
      <p:sp>
        <p:nvSpPr>
          <p:cNvPr id="74754" name="Rectangle 3"/>
          <p:cNvSpPr>
            <a:spLocks noGrp="1" noChangeArrowheads="1"/>
          </p:cNvSpPr>
          <p:nvPr>
            <p:ph type="body" idx="1"/>
          </p:nvPr>
        </p:nvSpPr>
        <p:spPr/>
        <p:txBody>
          <a:bodyPr/>
          <a:lstStyle/>
          <a:p>
            <a:r>
              <a:rPr lang="en-US" dirty="0" err="1" smtClean="0"/>
              <a:t>Antigout</a:t>
            </a:r>
            <a:r>
              <a:rPr lang="en-US" dirty="0" smtClean="0"/>
              <a:t> Drugs</a:t>
            </a:r>
          </a:p>
          <a:p>
            <a:pPr lvl="1"/>
            <a:r>
              <a:rPr lang="en-US" dirty="0" smtClean="0"/>
              <a:t>Allopurinol</a:t>
            </a:r>
          </a:p>
          <a:p>
            <a:pPr lvl="2"/>
            <a:r>
              <a:rPr lang="en-US" dirty="0"/>
              <a:t>Interactions  </a:t>
            </a:r>
          </a:p>
          <a:p>
            <a:pPr lvl="3"/>
            <a:r>
              <a:rPr lang="en-US" dirty="0"/>
              <a:t>Alcohol</a:t>
            </a:r>
          </a:p>
          <a:p>
            <a:pPr lvl="3"/>
            <a:r>
              <a:rPr lang="en-US" dirty="0"/>
              <a:t>Caffeine</a:t>
            </a:r>
          </a:p>
          <a:p>
            <a:pPr lvl="3"/>
            <a:r>
              <a:rPr lang="en-US" dirty="0"/>
              <a:t>Thiazide diuretics</a:t>
            </a:r>
          </a:p>
          <a:p>
            <a:pPr lvl="3"/>
            <a:r>
              <a:rPr lang="en-US" dirty="0"/>
              <a:t>Ampicillin</a:t>
            </a:r>
          </a:p>
          <a:p>
            <a:pPr lvl="3"/>
            <a:r>
              <a:rPr lang="en-US" dirty="0"/>
              <a:t>Amoxicillin	</a:t>
            </a:r>
          </a:p>
          <a:p>
            <a:pPr lvl="3"/>
            <a:r>
              <a:rPr lang="en-US" dirty="0" smtClean="0"/>
              <a:t>Warfarin</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915520133"/>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lstStyle/>
          <a:p>
            <a:r>
              <a:rPr lang="en-US" dirty="0"/>
              <a:t>Gout and Gouty </a:t>
            </a:r>
            <a:r>
              <a:rPr lang="en-US" dirty="0" smtClean="0"/>
              <a:t>Arthritis</a:t>
            </a:r>
            <a:endParaRPr lang="en-US" dirty="0"/>
          </a:p>
        </p:txBody>
      </p:sp>
      <p:sp>
        <p:nvSpPr>
          <p:cNvPr id="74754" name="Rectangle 3"/>
          <p:cNvSpPr>
            <a:spLocks noGrp="1" noChangeArrowheads="1"/>
          </p:cNvSpPr>
          <p:nvPr>
            <p:ph type="body" idx="1"/>
          </p:nvPr>
        </p:nvSpPr>
        <p:spPr/>
        <p:txBody>
          <a:bodyPr/>
          <a:lstStyle/>
          <a:p>
            <a:r>
              <a:rPr lang="en-US" dirty="0" err="1" smtClean="0"/>
              <a:t>Antigout</a:t>
            </a:r>
            <a:r>
              <a:rPr lang="en-US" dirty="0" smtClean="0"/>
              <a:t> Drugs</a:t>
            </a:r>
          </a:p>
          <a:p>
            <a:pPr lvl="1"/>
            <a:r>
              <a:rPr lang="en-US" dirty="0" smtClean="0"/>
              <a:t>Allopurinol</a:t>
            </a:r>
          </a:p>
          <a:p>
            <a:pPr lvl="2"/>
            <a:r>
              <a:rPr lang="en-US" dirty="0"/>
              <a:t>Patients must drink 3 quarts of fluid per day.</a:t>
            </a:r>
          </a:p>
          <a:p>
            <a:pPr lvl="2"/>
            <a:r>
              <a:rPr lang="en-US" dirty="0"/>
              <a:t>Report </a:t>
            </a:r>
          </a:p>
          <a:p>
            <a:pPr lvl="3"/>
            <a:r>
              <a:rPr lang="en-US" dirty="0"/>
              <a:t>Diminishing urine output</a:t>
            </a:r>
          </a:p>
          <a:p>
            <a:pPr lvl="3"/>
            <a:r>
              <a:rPr lang="en-US" dirty="0"/>
              <a:t>Cloudy urine</a:t>
            </a:r>
          </a:p>
          <a:p>
            <a:pPr lvl="3"/>
            <a:r>
              <a:rPr lang="en-US" dirty="0"/>
              <a:t>Unusual urine color or odor</a:t>
            </a:r>
          </a:p>
          <a:p>
            <a:pPr lvl="3"/>
            <a:r>
              <a:rPr lang="en-US" dirty="0"/>
              <a:t>Pain or discomfort during urination</a:t>
            </a:r>
          </a:p>
          <a:p>
            <a:pPr lvl="3"/>
            <a:r>
              <a:rPr lang="en-US" dirty="0"/>
              <a:t>Itching</a:t>
            </a:r>
          </a:p>
          <a:p>
            <a:pPr lvl="3"/>
            <a:r>
              <a:rPr lang="en-US" dirty="0"/>
              <a:t>Rash</a:t>
            </a:r>
          </a:p>
          <a:p>
            <a:pPr lvl="2"/>
            <a:r>
              <a:rPr lang="en-US" dirty="0"/>
              <a:t>Avoid driving.</a:t>
            </a:r>
          </a:p>
          <a:p>
            <a:pPr lvl="2"/>
            <a:r>
              <a:rPr lang="en-US" dirty="0"/>
              <a:t>Avoid sun exposure.</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274572200"/>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lstStyle/>
          <a:p>
            <a:r>
              <a:rPr lang="en-US" dirty="0"/>
              <a:t>Gout and Gouty </a:t>
            </a:r>
            <a:r>
              <a:rPr lang="en-US" dirty="0" smtClean="0"/>
              <a:t>Arthritis</a:t>
            </a:r>
            <a:endParaRPr lang="en-US" dirty="0"/>
          </a:p>
        </p:txBody>
      </p:sp>
      <p:sp>
        <p:nvSpPr>
          <p:cNvPr id="74754" name="Rectangle 3"/>
          <p:cNvSpPr>
            <a:spLocks noGrp="1" noChangeArrowheads="1"/>
          </p:cNvSpPr>
          <p:nvPr>
            <p:ph type="body" idx="1"/>
          </p:nvPr>
        </p:nvSpPr>
        <p:spPr/>
        <p:txBody>
          <a:bodyPr/>
          <a:lstStyle/>
          <a:p>
            <a:r>
              <a:rPr lang="en-US" dirty="0" err="1" smtClean="0"/>
              <a:t>Antigout</a:t>
            </a:r>
            <a:r>
              <a:rPr lang="en-US" dirty="0" smtClean="0"/>
              <a:t> Drugs</a:t>
            </a:r>
          </a:p>
          <a:p>
            <a:pPr lvl="1"/>
            <a:r>
              <a:rPr lang="en-US" dirty="0" err="1"/>
              <a:t>Uricosuric</a:t>
            </a:r>
            <a:r>
              <a:rPr lang="en-US" dirty="0"/>
              <a:t> Agents</a:t>
            </a:r>
            <a:endParaRPr lang="en-US" dirty="0" smtClean="0"/>
          </a:p>
          <a:p>
            <a:pPr lvl="2"/>
            <a:r>
              <a:rPr lang="en-US" dirty="0"/>
              <a:t>Competitively inhibit renal tubular reabsorption of uric acid </a:t>
            </a:r>
          </a:p>
          <a:p>
            <a:pPr lvl="3"/>
            <a:r>
              <a:rPr lang="en-US" dirty="0"/>
              <a:t>To promote its excretion</a:t>
            </a:r>
          </a:p>
          <a:p>
            <a:pPr lvl="2"/>
            <a:r>
              <a:rPr lang="en-US" dirty="0"/>
              <a:t>For </a:t>
            </a:r>
            <a:r>
              <a:rPr lang="en-US" dirty="0" smtClean="0"/>
              <a:t>severe </a:t>
            </a:r>
            <a:r>
              <a:rPr lang="en-US" dirty="0"/>
              <a:t>attacks of gout</a:t>
            </a:r>
          </a:p>
          <a:p>
            <a:pPr lvl="2"/>
            <a:r>
              <a:rPr lang="en-US" dirty="0"/>
              <a:t>Adverse effects  </a:t>
            </a:r>
          </a:p>
          <a:p>
            <a:pPr lvl="3"/>
            <a:r>
              <a:rPr lang="en-US" dirty="0"/>
              <a:t>GI irritation</a:t>
            </a:r>
          </a:p>
          <a:p>
            <a:pPr lvl="3"/>
            <a:r>
              <a:rPr lang="en-US" dirty="0"/>
              <a:t>Allergic dermatitis</a:t>
            </a:r>
          </a:p>
          <a:p>
            <a:pPr lvl="3"/>
            <a:r>
              <a:rPr lang="en-US" dirty="0" err="1"/>
              <a:t>Nephrotic</a:t>
            </a:r>
            <a:r>
              <a:rPr lang="en-US" dirty="0"/>
              <a:t> </a:t>
            </a:r>
            <a:r>
              <a:rPr lang="en-US" dirty="0" smtClean="0"/>
              <a:t>syndrome</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341725490"/>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lstStyle/>
          <a:p>
            <a:r>
              <a:rPr lang="en-US" dirty="0"/>
              <a:t>Gout and Gouty </a:t>
            </a:r>
            <a:r>
              <a:rPr lang="en-US" dirty="0" smtClean="0"/>
              <a:t>Arthritis</a:t>
            </a:r>
            <a:endParaRPr lang="en-US" dirty="0"/>
          </a:p>
        </p:txBody>
      </p:sp>
      <p:sp>
        <p:nvSpPr>
          <p:cNvPr id="74754" name="Rectangle 3"/>
          <p:cNvSpPr>
            <a:spLocks noGrp="1" noChangeArrowheads="1"/>
          </p:cNvSpPr>
          <p:nvPr>
            <p:ph type="body" idx="1"/>
          </p:nvPr>
        </p:nvSpPr>
        <p:spPr/>
        <p:txBody>
          <a:bodyPr/>
          <a:lstStyle/>
          <a:p>
            <a:r>
              <a:rPr lang="en-US" dirty="0" err="1" smtClean="0"/>
              <a:t>Antigout</a:t>
            </a:r>
            <a:r>
              <a:rPr lang="en-US" dirty="0" smtClean="0"/>
              <a:t> Drugs</a:t>
            </a:r>
          </a:p>
          <a:p>
            <a:pPr lvl="1"/>
            <a:r>
              <a:rPr lang="en-US" dirty="0" err="1"/>
              <a:t>Uricosuric</a:t>
            </a:r>
            <a:r>
              <a:rPr lang="en-US" dirty="0"/>
              <a:t> Agents</a:t>
            </a:r>
            <a:endParaRPr lang="en-US" dirty="0" smtClean="0"/>
          </a:p>
          <a:p>
            <a:pPr lvl="2"/>
            <a:r>
              <a:rPr lang="en-US" dirty="0"/>
              <a:t>Contraindications  </a:t>
            </a:r>
          </a:p>
          <a:p>
            <a:pPr lvl="3"/>
            <a:r>
              <a:rPr lang="en-US" dirty="0"/>
              <a:t>Blood </a:t>
            </a:r>
            <a:r>
              <a:rPr lang="en-US" dirty="0" err="1"/>
              <a:t>dyscrasias</a:t>
            </a:r>
            <a:endParaRPr lang="en-US" dirty="0"/>
          </a:p>
          <a:p>
            <a:pPr lvl="3"/>
            <a:r>
              <a:rPr lang="en-US" dirty="0"/>
              <a:t>Uric acid kidney stones</a:t>
            </a:r>
          </a:p>
          <a:p>
            <a:pPr lvl="2"/>
            <a:r>
              <a:rPr lang="en-US" dirty="0"/>
              <a:t>Interactions  </a:t>
            </a:r>
          </a:p>
          <a:p>
            <a:pPr lvl="3"/>
            <a:r>
              <a:rPr lang="en-US" dirty="0"/>
              <a:t>Salicylates</a:t>
            </a:r>
          </a:p>
          <a:p>
            <a:pPr lvl="3"/>
            <a:r>
              <a:rPr lang="en-US" dirty="0" err="1" smtClean="0"/>
              <a:t>Probenecid</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964227339"/>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lstStyle/>
          <a:p>
            <a:r>
              <a:rPr lang="en-US" dirty="0"/>
              <a:t>Gout and Gouty </a:t>
            </a:r>
            <a:r>
              <a:rPr lang="en-US" dirty="0" smtClean="0"/>
              <a:t>Arthritis</a:t>
            </a:r>
            <a:endParaRPr lang="en-US" dirty="0"/>
          </a:p>
        </p:txBody>
      </p:sp>
      <p:sp>
        <p:nvSpPr>
          <p:cNvPr id="74754" name="Rectangle 3"/>
          <p:cNvSpPr>
            <a:spLocks noGrp="1" noChangeArrowheads="1"/>
          </p:cNvSpPr>
          <p:nvPr>
            <p:ph type="body" idx="1"/>
          </p:nvPr>
        </p:nvSpPr>
        <p:spPr/>
        <p:txBody>
          <a:bodyPr/>
          <a:lstStyle/>
          <a:p>
            <a:r>
              <a:rPr lang="en-US" dirty="0" err="1" smtClean="0"/>
              <a:t>Antigout</a:t>
            </a:r>
            <a:r>
              <a:rPr lang="en-US" dirty="0" smtClean="0"/>
              <a:t> Drugs</a:t>
            </a:r>
          </a:p>
          <a:p>
            <a:pPr lvl="1"/>
            <a:r>
              <a:rPr lang="en-US" dirty="0" err="1"/>
              <a:t>Uricosuric</a:t>
            </a:r>
            <a:r>
              <a:rPr lang="en-US" dirty="0"/>
              <a:t> Agents</a:t>
            </a:r>
            <a:endParaRPr lang="en-US" dirty="0" smtClean="0"/>
          </a:p>
          <a:p>
            <a:pPr lvl="2"/>
            <a:r>
              <a:rPr lang="en-US" dirty="0"/>
              <a:t>Patients must drink 3 quarts of fluid per day.</a:t>
            </a:r>
          </a:p>
          <a:p>
            <a:pPr lvl="2"/>
            <a:r>
              <a:rPr lang="en-US" dirty="0"/>
              <a:t>Restrict intake of high-purine foods.</a:t>
            </a:r>
          </a:p>
          <a:p>
            <a:pPr lvl="3"/>
            <a:r>
              <a:rPr lang="en-US" dirty="0"/>
              <a:t>Organ meats</a:t>
            </a:r>
          </a:p>
          <a:p>
            <a:pPr lvl="3"/>
            <a:r>
              <a:rPr lang="en-US" dirty="0"/>
              <a:t>Meat soups</a:t>
            </a:r>
          </a:p>
          <a:p>
            <a:pPr lvl="3"/>
            <a:r>
              <a:rPr lang="en-US" dirty="0"/>
              <a:t>Gravy</a:t>
            </a:r>
          </a:p>
          <a:p>
            <a:pPr lvl="2"/>
            <a:r>
              <a:rPr lang="en-US" dirty="0"/>
              <a:t>Unless physician is consulted:</a:t>
            </a:r>
          </a:p>
          <a:p>
            <a:pPr lvl="3"/>
            <a:r>
              <a:rPr lang="en-US" dirty="0"/>
              <a:t>Do not stop treatment</a:t>
            </a:r>
          </a:p>
          <a:p>
            <a:pPr lvl="3"/>
            <a:r>
              <a:rPr lang="en-US" dirty="0"/>
              <a:t>Do not take aspirin or OTC medications</a:t>
            </a:r>
          </a:p>
        </p:txBody>
      </p:sp>
    </p:spTree>
    <p:extLst>
      <p:ext uri="{BB962C8B-B14F-4D97-AF65-F5344CB8AC3E}">
        <p14:creationId xmlns:p14="http://schemas.microsoft.com/office/powerpoint/2010/main" val="4178925069"/>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p:txBody>
          <a:bodyPr/>
          <a:lstStyle/>
          <a:p>
            <a:r>
              <a:rPr lang="en-US" dirty="0" smtClean="0"/>
              <a:t>Muscle Spasms and Pain</a:t>
            </a:r>
            <a:endParaRPr lang="en-US" dirty="0"/>
          </a:p>
        </p:txBody>
      </p:sp>
      <p:sp>
        <p:nvSpPr>
          <p:cNvPr id="91138" name="Rectangle 3"/>
          <p:cNvSpPr>
            <a:spLocks noGrp="1" noChangeArrowheads="1"/>
          </p:cNvSpPr>
          <p:nvPr>
            <p:ph type="body" idx="1"/>
          </p:nvPr>
        </p:nvSpPr>
        <p:spPr/>
        <p:txBody>
          <a:bodyPr/>
          <a:lstStyle/>
          <a:p>
            <a:r>
              <a:rPr lang="en-US" dirty="0"/>
              <a:t>Often associated with </a:t>
            </a:r>
          </a:p>
          <a:p>
            <a:pPr lvl="1"/>
            <a:r>
              <a:rPr lang="en-US" dirty="0"/>
              <a:t>Traumatic injuries and spasticity </a:t>
            </a:r>
            <a:r>
              <a:rPr lang="en-US" dirty="0" smtClean="0"/>
              <a:t>from: </a:t>
            </a:r>
            <a:endParaRPr lang="en-US" dirty="0"/>
          </a:p>
          <a:p>
            <a:pPr lvl="2"/>
            <a:r>
              <a:rPr lang="en-US" dirty="0"/>
              <a:t>Cerebral palsy</a:t>
            </a:r>
          </a:p>
          <a:p>
            <a:pPr lvl="2"/>
            <a:r>
              <a:rPr lang="en-US" dirty="0"/>
              <a:t>Stroke</a:t>
            </a:r>
          </a:p>
          <a:p>
            <a:pPr lvl="2"/>
            <a:r>
              <a:rPr lang="en-US" dirty="0"/>
              <a:t>Head and spinal cord injuries</a:t>
            </a:r>
          </a:p>
          <a:p>
            <a:r>
              <a:rPr lang="en-US" dirty="0"/>
              <a:t>Two types of spasms  </a:t>
            </a:r>
          </a:p>
          <a:p>
            <a:pPr lvl="1"/>
            <a:r>
              <a:rPr lang="en-US" dirty="0" smtClean="0"/>
              <a:t>Tonic</a:t>
            </a:r>
          </a:p>
          <a:p>
            <a:pPr lvl="2"/>
            <a:r>
              <a:rPr lang="en-US" dirty="0"/>
              <a:t>S</a:t>
            </a:r>
            <a:r>
              <a:rPr lang="en-US" dirty="0" smtClean="0"/>
              <a:t>ingle</a:t>
            </a:r>
            <a:r>
              <a:rPr lang="en-US" dirty="0"/>
              <a:t>, </a:t>
            </a:r>
            <a:r>
              <a:rPr lang="en-US" dirty="0" smtClean="0"/>
              <a:t>prolonged </a:t>
            </a:r>
            <a:endParaRPr lang="en-US" dirty="0"/>
          </a:p>
          <a:p>
            <a:pPr lvl="1"/>
            <a:r>
              <a:rPr lang="en-US" dirty="0" err="1" smtClean="0"/>
              <a:t>Clonic</a:t>
            </a:r>
            <a:endParaRPr lang="en-US" dirty="0" smtClean="0"/>
          </a:p>
          <a:p>
            <a:pPr lvl="2"/>
            <a:r>
              <a:rPr lang="en-US" dirty="0"/>
              <a:t>M</a:t>
            </a:r>
            <a:r>
              <a:rPr lang="en-US" dirty="0" smtClean="0"/>
              <a:t>ultiple</a:t>
            </a:r>
            <a:r>
              <a:rPr lang="en-US" dirty="0"/>
              <a:t>, rapidly </a:t>
            </a:r>
            <a:r>
              <a:rPr lang="en-US" dirty="0" smtClean="0"/>
              <a:t>repeated</a:t>
            </a:r>
            <a:endParaRPr lang="en-US" dirty="0"/>
          </a:p>
          <a:p>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4043765662"/>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p:cNvSpPr>
            <a:spLocks noGrp="1"/>
          </p:cNvSpPr>
          <p:nvPr>
            <p:ph type="title"/>
          </p:nvPr>
        </p:nvSpPr>
        <p:spPr/>
        <p:txBody>
          <a:bodyPr/>
          <a:lstStyle/>
          <a:p>
            <a:r>
              <a:rPr lang="en-US" dirty="0"/>
              <a:t>Muscle Spasms and </a:t>
            </a:r>
            <a:r>
              <a:rPr lang="en-US" dirty="0" smtClean="0"/>
              <a:t>Pain</a:t>
            </a:r>
            <a:endParaRPr lang="en-US" dirty="0"/>
          </a:p>
        </p:txBody>
      </p:sp>
      <p:sp>
        <p:nvSpPr>
          <p:cNvPr id="93186" name="Content Placeholder 2"/>
          <p:cNvSpPr>
            <a:spLocks noGrp="1"/>
          </p:cNvSpPr>
          <p:nvPr>
            <p:ph idx="1"/>
          </p:nvPr>
        </p:nvSpPr>
        <p:spPr/>
        <p:txBody>
          <a:bodyPr/>
          <a:lstStyle/>
          <a:p>
            <a:r>
              <a:rPr lang="en-US" dirty="0"/>
              <a:t>Skeletal Muscle </a:t>
            </a:r>
            <a:r>
              <a:rPr lang="en-US" dirty="0" smtClean="0"/>
              <a:t>Relaxants</a:t>
            </a:r>
          </a:p>
          <a:p>
            <a:pPr lvl="1"/>
            <a:r>
              <a:rPr lang="en-US" dirty="0"/>
              <a:t>Spasticity results from increased muscle </a:t>
            </a:r>
            <a:r>
              <a:rPr lang="en-US" dirty="0" smtClean="0"/>
              <a:t>tone</a:t>
            </a:r>
          </a:p>
          <a:p>
            <a:pPr lvl="2"/>
            <a:r>
              <a:rPr lang="en-US" dirty="0" smtClean="0"/>
              <a:t>Caused </a:t>
            </a:r>
            <a:r>
              <a:rPr lang="en-US" dirty="0"/>
              <a:t>by </a:t>
            </a:r>
            <a:r>
              <a:rPr lang="en-US" dirty="0" err="1"/>
              <a:t>hyperexcitable</a:t>
            </a:r>
            <a:r>
              <a:rPr lang="en-US" dirty="0"/>
              <a:t> neurons or a lack of </a:t>
            </a:r>
            <a:r>
              <a:rPr lang="en-US" dirty="0" smtClean="0"/>
              <a:t>inhibition </a:t>
            </a:r>
            <a:r>
              <a:rPr lang="en-US" dirty="0"/>
              <a:t>in the spinal cord </a:t>
            </a:r>
          </a:p>
          <a:p>
            <a:pPr lvl="1"/>
            <a:r>
              <a:rPr lang="en-US" dirty="0" smtClean="0"/>
              <a:t>Block </a:t>
            </a:r>
            <a:r>
              <a:rPr lang="en-US" dirty="0"/>
              <a:t>somatic motor nerve impulses </a:t>
            </a:r>
          </a:p>
          <a:p>
            <a:pPr lvl="2"/>
            <a:r>
              <a:rPr lang="en-US" dirty="0"/>
              <a:t>Through depression of specific neurons in the CNS</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86017681"/>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p:cNvSpPr>
            <a:spLocks noGrp="1"/>
          </p:cNvSpPr>
          <p:nvPr>
            <p:ph type="title"/>
          </p:nvPr>
        </p:nvSpPr>
        <p:spPr/>
        <p:txBody>
          <a:bodyPr/>
          <a:lstStyle/>
          <a:p>
            <a:r>
              <a:rPr lang="en-US" dirty="0"/>
              <a:t>Muscle Spasms and </a:t>
            </a:r>
            <a:r>
              <a:rPr lang="en-US" dirty="0" smtClean="0"/>
              <a:t>Pain</a:t>
            </a:r>
            <a:endParaRPr lang="en-US" dirty="0"/>
          </a:p>
        </p:txBody>
      </p:sp>
      <p:sp>
        <p:nvSpPr>
          <p:cNvPr id="93186" name="Content Placeholder 2"/>
          <p:cNvSpPr>
            <a:spLocks noGrp="1"/>
          </p:cNvSpPr>
          <p:nvPr>
            <p:ph idx="1"/>
          </p:nvPr>
        </p:nvSpPr>
        <p:spPr/>
        <p:txBody>
          <a:bodyPr/>
          <a:lstStyle/>
          <a:p>
            <a:r>
              <a:rPr lang="en-US" dirty="0"/>
              <a:t>Skeletal Muscle </a:t>
            </a:r>
            <a:r>
              <a:rPr lang="en-US" dirty="0" smtClean="0"/>
              <a:t>Relaxants</a:t>
            </a:r>
          </a:p>
          <a:p>
            <a:pPr lvl="1"/>
            <a:r>
              <a:rPr lang="en-US" dirty="0"/>
              <a:t>Spasticity results from increased muscle </a:t>
            </a:r>
            <a:r>
              <a:rPr lang="en-US" dirty="0" smtClean="0"/>
              <a:t>tone</a:t>
            </a:r>
          </a:p>
          <a:p>
            <a:pPr lvl="2"/>
            <a:r>
              <a:rPr lang="en-US" dirty="0" smtClean="0"/>
              <a:t>Caused </a:t>
            </a:r>
            <a:r>
              <a:rPr lang="en-US" dirty="0"/>
              <a:t>by </a:t>
            </a:r>
            <a:r>
              <a:rPr lang="en-US" dirty="0" err="1"/>
              <a:t>hyperexcitable</a:t>
            </a:r>
            <a:r>
              <a:rPr lang="en-US" dirty="0"/>
              <a:t> neurons or a lack of </a:t>
            </a:r>
            <a:r>
              <a:rPr lang="en-US" dirty="0" smtClean="0"/>
              <a:t>inhibition </a:t>
            </a:r>
            <a:r>
              <a:rPr lang="en-US" dirty="0"/>
              <a:t>in the spinal cord </a:t>
            </a:r>
          </a:p>
          <a:p>
            <a:pPr lvl="1"/>
            <a:r>
              <a:rPr lang="en-US" dirty="0" smtClean="0"/>
              <a:t>Block </a:t>
            </a:r>
            <a:r>
              <a:rPr lang="en-US" dirty="0"/>
              <a:t>somatic motor nerve impulses </a:t>
            </a:r>
          </a:p>
          <a:p>
            <a:pPr lvl="2"/>
            <a:r>
              <a:rPr lang="en-US" dirty="0"/>
              <a:t>Through depression of specific neurons in the CNS</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566116638"/>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p:cNvSpPr>
            <a:spLocks noGrp="1"/>
          </p:cNvSpPr>
          <p:nvPr>
            <p:ph type="title"/>
          </p:nvPr>
        </p:nvSpPr>
        <p:spPr/>
        <p:txBody>
          <a:bodyPr/>
          <a:lstStyle/>
          <a:p>
            <a:r>
              <a:rPr lang="en-US" dirty="0"/>
              <a:t>Muscle Spasms and </a:t>
            </a:r>
            <a:r>
              <a:rPr lang="en-US" dirty="0" smtClean="0"/>
              <a:t>Pain</a:t>
            </a:r>
            <a:endParaRPr lang="en-US" dirty="0"/>
          </a:p>
        </p:txBody>
      </p:sp>
      <p:sp>
        <p:nvSpPr>
          <p:cNvPr id="93186" name="Content Placeholder 2"/>
          <p:cNvSpPr>
            <a:spLocks noGrp="1"/>
          </p:cNvSpPr>
          <p:nvPr>
            <p:ph idx="1"/>
          </p:nvPr>
        </p:nvSpPr>
        <p:spPr/>
        <p:txBody>
          <a:bodyPr/>
          <a:lstStyle/>
          <a:p>
            <a:r>
              <a:rPr lang="en-US" dirty="0"/>
              <a:t>Skeletal Muscle </a:t>
            </a:r>
            <a:r>
              <a:rPr lang="en-US" dirty="0" smtClean="0"/>
              <a:t>Relaxants</a:t>
            </a:r>
          </a:p>
          <a:p>
            <a:pPr lvl="1"/>
            <a:r>
              <a:rPr lang="en-US" dirty="0"/>
              <a:t>Centrally Acting Muscle </a:t>
            </a:r>
            <a:r>
              <a:rPr lang="en-US" dirty="0" smtClean="0"/>
              <a:t>Relaxants</a:t>
            </a:r>
          </a:p>
          <a:p>
            <a:pPr lvl="2"/>
            <a:r>
              <a:rPr lang="en-US" dirty="0"/>
              <a:t>May affect brain or spinal cord </a:t>
            </a:r>
          </a:p>
          <a:p>
            <a:pPr lvl="3"/>
            <a:r>
              <a:rPr lang="en-US" dirty="0"/>
              <a:t>To inhibit upper motor neuron activity</a:t>
            </a:r>
          </a:p>
          <a:p>
            <a:pPr lvl="2"/>
            <a:r>
              <a:rPr lang="en-US" dirty="0"/>
              <a:t>Administered for local spasms to reduce pain and increase range of motion</a:t>
            </a:r>
          </a:p>
          <a:p>
            <a:pPr lvl="2"/>
            <a:r>
              <a:rPr lang="en-US" dirty="0"/>
              <a:t>Baclofen often drug of first choice </a:t>
            </a:r>
          </a:p>
          <a:p>
            <a:pPr lvl="3"/>
            <a:r>
              <a:rPr lang="en-US" dirty="0"/>
              <a:t>Due to wide safety </a:t>
            </a:r>
            <a:r>
              <a:rPr lang="en-US" dirty="0" smtClean="0"/>
              <a:t>margin</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821440087"/>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p:cNvSpPr>
            <a:spLocks noGrp="1"/>
          </p:cNvSpPr>
          <p:nvPr>
            <p:ph type="title"/>
          </p:nvPr>
        </p:nvSpPr>
        <p:spPr/>
        <p:txBody>
          <a:bodyPr/>
          <a:lstStyle/>
          <a:p>
            <a:r>
              <a:rPr lang="en-US" dirty="0"/>
              <a:t>Muscle Spasms and </a:t>
            </a:r>
            <a:r>
              <a:rPr lang="en-US" dirty="0" smtClean="0"/>
              <a:t>Pain</a:t>
            </a:r>
            <a:endParaRPr lang="en-US" dirty="0"/>
          </a:p>
        </p:txBody>
      </p:sp>
      <p:sp>
        <p:nvSpPr>
          <p:cNvPr id="93186" name="Content Placeholder 2"/>
          <p:cNvSpPr>
            <a:spLocks noGrp="1"/>
          </p:cNvSpPr>
          <p:nvPr>
            <p:ph idx="1"/>
          </p:nvPr>
        </p:nvSpPr>
        <p:spPr/>
        <p:txBody>
          <a:bodyPr/>
          <a:lstStyle/>
          <a:p>
            <a:r>
              <a:rPr lang="en-US" dirty="0"/>
              <a:t>Skeletal Muscle </a:t>
            </a:r>
            <a:r>
              <a:rPr lang="en-US" dirty="0" smtClean="0"/>
              <a:t>Relaxants</a:t>
            </a:r>
          </a:p>
          <a:p>
            <a:pPr lvl="1"/>
            <a:r>
              <a:rPr lang="en-US" dirty="0"/>
              <a:t>Centrally Acting Muscle </a:t>
            </a:r>
            <a:r>
              <a:rPr lang="en-US" dirty="0" smtClean="0"/>
              <a:t>Relaxants</a:t>
            </a:r>
          </a:p>
          <a:p>
            <a:pPr lvl="2"/>
            <a:r>
              <a:rPr lang="en-US" dirty="0"/>
              <a:t>Adverse effects  </a:t>
            </a:r>
          </a:p>
          <a:p>
            <a:pPr lvl="3"/>
            <a:r>
              <a:rPr lang="en-US" dirty="0"/>
              <a:t>Sedation</a:t>
            </a:r>
          </a:p>
          <a:p>
            <a:pPr lvl="3"/>
            <a:r>
              <a:rPr lang="en-US" dirty="0"/>
              <a:t>Drowsiness</a:t>
            </a:r>
          </a:p>
          <a:p>
            <a:pPr lvl="3"/>
            <a:r>
              <a:rPr lang="en-US" dirty="0"/>
              <a:t>Dizziness</a:t>
            </a:r>
          </a:p>
          <a:p>
            <a:pPr lvl="3"/>
            <a:r>
              <a:rPr lang="en-US" dirty="0"/>
              <a:t>Weakness</a:t>
            </a:r>
          </a:p>
          <a:p>
            <a:pPr lvl="3"/>
            <a:r>
              <a:rPr lang="en-US" dirty="0"/>
              <a:t>Fatigue</a:t>
            </a:r>
          </a:p>
          <a:p>
            <a:pPr lvl="3"/>
            <a:r>
              <a:rPr lang="en-US" dirty="0"/>
              <a:t>Hallucinations</a:t>
            </a:r>
          </a:p>
          <a:p>
            <a:pPr lvl="3"/>
            <a:r>
              <a:rPr lang="en-US" dirty="0" smtClean="0"/>
              <a:t>Ataxia</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45638893"/>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p:cNvSpPr>
            <a:spLocks noGrp="1"/>
          </p:cNvSpPr>
          <p:nvPr>
            <p:ph type="title"/>
          </p:nvPr>
        </p:nvSpPr>
        <p:spPr/>
        <p:txBody>
          <a:bodyPr/>
          <a:lstStyle/>
          <a:p>
            <a:r>
              <a:rPr lang="en-US" dirty="0"/>
              <a:t>Muscle Spasms and </a:t>
            </a:r>
            <a:r>
              <a:rPr lang="en-US" dirty="0" smtClean="0"/>
              <a:t>Pain</a:t>
            </a:r>
            <a:endParaRPr lang="en-US" dirty="0"/>
          </a:p>
        </p:txBody>
      </p:sp>
      <p:sp>
        <p:nvSpPr>
          <p:cNvPr id="93186" name="Content Placeholder 2"/>
          <p:cNvSpPr>
            <a:spLocks noGrp="1"/>
          </p:cNvSpPr>
          <p:nvPr>
            <p:ph idx="1"/>
          </p:nvPr>
        </p:nvSpPr>
        <p:spPr/>
        <p:txBody>
          <a:bodyPr/>
          <a:lstStyle/>
          <a:p>
            <a:r>
              <a:rPr lang="en-US" dirty="0"/>
              <a:t>Skeletal Muscle </a:t>
            </a:r>
            <a:r>
              <a:rPr lang="en-US" dirty="0" smtClean="0"/>
              <a:t>Relaxants</a:t>
            </a:r>
          </a:p>
          <a:p>
            <a:pPr lvl="1"/>
            <a:r>
              <a:rPr lang="en-US" dirty="0"/>
              <a:t>Centrally Acting Muscle </a:t>
            </a:r>
            <a:r>
              <a:rPr lang="en-US" dirty="0" smtClean="0"/>
              <a:t>Relaxants</a:t>
            </a:r>
          </a:p>
          <a:p>
            <a:pPr lvl="2"/>
            <a:r>
              <a:rPr lang="en-US" dirty="0"/>
              <a:t>Contraindications  </a:t>
            </a:r>
          </a:p>
          <a:p>
            <a:pPr lvl="3"/>
            <a:r>
              <a:rPr lang="en-US" dirty="0"/>
              <a:t>Bacteremia</a:t>
            </a:r>
          </a:p>
          <a:p>
            <a:pPr lvl="3"/>
            <a:r>
              <a:rPr lang="en-US" dirty="0"/>
              <a:t>Clotting disorders</a:t>
            </a:r>
          </a:p>
          <a:p>
            <a:pPr lvl="3"/>
            <a:r>
              <a:rPr lang="en-US" dirty="0"/>
              <a:t>Porphyria</a:t>
            </a:r>
          </a:p>
          <a:p>
            <a:pPr lvl="3"/>
            <a:r>
              <a:rPr lang="en-US" dirty="0"/>
              <a:t>Children under age 5</a:t>
            </a:r>
          </a:p>
          <a:p>
            <a:pPr lvl="3"/>
            <a:r>
              <a:rPr lang="en-US" dirty="0"/>
              <a:t>Liver disease</a:t>
            </a:r>
          </a:p>
          <a:p>
            <a:pPr lvl="3"/>
            <a:r>
              <a:rPr lang="en-US" dirty="0"/>
              <a:t>Glaucoma</a:t>
            </a:r>
          </a:p>
          <a:p>
            <a:pPr lvl="3"/>
            <a:r>
              <a:rPr lang="en-US" dirty="0"/>
              <a:t>Pregnancy</a:t>
            </a:r>
          </a:p>
          <a:p>
            <a:pPr lvl="3"/>
            <a:r>
              <a:rPr lang="en-US" dirty="0" smtClean="0"/>
              <a:t>Lactation</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890950606"/>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p:cNvSpPr>
            <a:spLocks noGrp="1"/>
          </p:cNvSpPr>
          <p:nvPr>
            <p:ph type="title"/>
          </p:nvPr>
        </p:nvSpPr>
        <p:spPr/>
        <p:txBody>
          <a:bodyPr/>
          <a:lstStyle/>
          <a:p>
            <a:r>
              <a:rPr lang="en-US" dirty="0"/>
              <a:t>Muscle Spasms and </a:t>
            </a:r>
            <a:r>
              <a:rPr lang="en-US" dirty="0" smtClean="0"/>
              <a:t>Pain</a:t>
            </a:r>
            <a:endParaRPr lang="en-US" dirty="0"/>
          </a:p>
        </p:txBody>
      </p:sp>
      <p:sp>
        <p:nvSpPr>
          <p:cNvPr id="93186" name="Content Placeholder 2"/>
          <p:cNvSpPr>
            <a:spLocks noGrp="1"/>
          </p:cNvSpPr>
          <p:nvPr>
            <p:ph idx="1"/>
          </p:nvPr>
        </p:nvSpPr>
        <p:spPr/>
        <p:txBody>
          <a:bodyPr/>
          <a:lstStyle/>
          <a:p>
            <a:r>
              <a:rPr lang="en-US" dirty="0"/>
              <a:t>Skeletal Muscle </a:t>
            </a:r>
            <a:r>
              <a:rPr lang="en-US" dirty="0" smtClean="0"/>
              <a:t>Relaxants</a:t>
            </a:r>
          </a:p>
          <a:p>
            <a:pPr lvl="1"/>
            <a:r>
              <a:rPr lang="en-US" dirty="0"/>
              <a:t>Centrally Acting Muscle </a:t>
            </a:r>
            <a:r>
              <a:rPr lang="en-US" dirty="0" smtClean="0"/>
              <a:t>Relaxants</a:t>
            </a:r>
          </a:p>
          <a:p>
            <a:pPr lvl="2"/>
            <a:r>
              <a:rPr lang="en-US" dirty="0"/>
              <a:t>Interactions  </a:t>
            </a:r>
          </a:p>
          <a:p>
            <a:pPr lvl="3"/>
            <a:r>
              <a:rPr lang="en-US" dirty="0"/>
              <a:t>Alcohol</a:t>
            </a:r>
          </a:p>
          <a:p>
            <a:pPr lvl="3"/>
            <a:r>
              <a:rPr lang="en-US" dirty="0"/>
              <a:t>Other CNS depressants</a:t>
            </a:r>
          </a:p>
          <a:p>
            <a:pPr lvl="3"/>
            <a:r>
              <a:rPr lang="en-US" dirty="0"/>
              <a:t>MAOIs</a:t>
            </a:r>
          </a:p>
          <a:p>
            <a:pPr lvl="3"/>
            <a:r>
              <a:rPr lang="en-US" dirty="0"/>
              <a:t>Antihistamines</a:t>
            </a:r>
          </a:p>
          <a:p>
            <a:pPr lvl="3"/>
            <a:r>
              <a:rPr lang="en-US" dirty="0"/>
              <a:t>Sulfonylureas</a:t>
            </a:r>
          </a:p>
          <a:p>
            <a:pPr lvl="3"/>
            <a:r>
              <a:rPr lang="en-US" dirty="0" smtClean="0"/>
              <a:t>Insulin</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839995443"/>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p:cNvSpPr>
            <a:spLocks noGrp="1"/>
          </p:cNvSpPr>
          <p:nvPr>
            <p:ph type="title"/>
          </p:nvPr>
        </p:nvSpPr>
        <p:spPr/>
        <p:txBody>
          <a:bodyPr/>
          <a:lstStyle/>
          <a:p>
            <a:r>
              <a:rPr lang="en-US" dirty="0"/>
              <a:t>Muscle Spasms and </a:t>
            </a:r>
            <a:r>
              <a:rPr lang="en-US" dirty="0" smtClean="0"/>
              <a:t>Pain</a:t>
            </a:r>
            <a:endParaRPr lang="en-US" dirty="0"/>
          </a:p>
        </p:txBody>
      </p:sp>
      <p:sp>
        <p:nvSpPr>
          <p:cNvPr id="93186" name="Content Placeholder 2"/>
          <p:cNvSpPr>
            <a:spLocks noGrp="1"/>
          </p:cNvSpPr>
          <p:nvPr>
            <p:ph idx="1"/>
          </p:nvPr>
        </p:nvSpPr>
        <p:spPr/>
        <p:txBody>
          <a:bodyPr/>
          <a:lstStyle/>
          <a:p>
            <a:r>
              <a:rPr lang="en-US" dirty="0"/>
              <a:t>Skeletal Muscle </a:t>
            </a:r>
            <a:r>
              <a:rPr lang="en-US" dirty="0" smtClean="0"/>
              <a:t>Relaxants</a:t>
            </a:r>
          </a:p>
          <a:p>
            <a:pPr lvl="1"/>
            <a:r>
              <a:rPr lang="en-US" dirty="0"/>
              <a:t>Centrally Acting Muscle </a:t>
            </a:r>
            <a:r>
              <a:rPr lang="en-US" dirty="0" smtClean="0"/>
              <a:t>Relaxants</a:t>
            </a:r>
          </a:p>
          <a:p>
            <a:pPr lvl="2"/>
            <a:r>
              <a:rPr lang="en-US" dirty="0"/>
              <a:t>Avoid alcohol and CNS depressants.</a:t>
            </a:r>
          </a:p>
          <a:p>
            <a:pPr lvl="2"/>
            <a:r>
              <a:rPr lang="en-US" dirty="0"/>
              <a:t>Diabetics must closely monitor blood glucose.</a:t>
            </a:r>
          </a:p>
          <a:p>
            <a:pPr lvl="2"/>
            <a:r>
              <a:rPr lang="en-US" dirty="0"/>
              <a:t>Avoid driving and using heavy machinery.</a:t>
            </a:r>
          </a:p>
          <a:p>
            <a:pPr lvl="3"/>
            <a:r>
              <a:rPr lang="en-US" dirty="0"/>
              <a:t>Until effect is </a:t>
            </a:r>
            <a:r>
              <a:rPr lang="en-US" dirty="0" smtClean="0"/>
              <a:t>stabilized</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223896162"/>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p:cNvSpPr>
            <a:spLocks noGrp="1"/>
          </p:cNvSpPr>
          <p:nvPr>
            <p:ph type="title"/>
          </p:nvPr>
        </p:nvSpPr>
        <p:spPr/>
        <p:txBody>
          <a:bodyPr/>
          <a:lstStyle/>
          <a:p>
            <a:r>
              <a:rPr lang="en-US" dirty="0"/>
              <a:t>Muscle Spasms and </a:t>
            </a:r>
            <a:r>
              <a:rPr lang="en-US" dirty="0" smtClean="0"/>
              <a:t>Pain</a:t>
            </a:r>
            <a:endParaRPr lang="en-US" dirty="0"/>
          </a:p>
        </p:txBody>
      </p:sp>
      <p:sp>
        <p:nvSpPr>
          <p:cNvPr id="93186" name="Content Placeholder 2"/>
          <p:cNvSpPr>
            <a:spLocks noGrp="1"/>
          </p:cNvSpPr>
          <p:nvPr>
            <p:ph idx="1"/>
          </p:nvPr>
        </p:nvSpPr>
        <p:spPr/>
        <p:txBody>
          <a:bodyPr/>
          <a:lstStyle/>
          <a:p>
            <a:r>
              <a:rPr lang="en-US" dirty="0"/>
              <a:t>Skeletal Muscle </a:t>
            </a:r>
            <a:r>
              <a:rPr lang="en-US" dirty="0" smtClean="0"/>
              <a:t>Relaxants</a:t>
            </a:r>
          </a:p>
          <a:p>
            <a:pPr lvl="1"/>
            <a:r>
              <a:rPr lang="en-US" dirty="0"/>
              <a:t>Centrally Acting Muscle </a:t>
            </a:r>
            <a:r>
              <a:rPr lang="en-US" dirty="0" smtClean="0"/>
              <a:t>Relaxants</a:t>
            </a:r>
          </a:p>
          <a:p>
            <a:pPr lvl="2"/>
            <a:r>
              <a:rPr lang="en-US" dirty="0"/>
              <a:t>Report all adverse reactions.</a:t>
            </a:r>
          </a:p>
          <a:p>
            <a:pPr lvl="2"/>
            <a:r>
              <a:rPr lang="en-US" dirty="0"/>
              <a:t>Avoid unapproved OTC drugs.</a:t>
            </a:r>
          </a:p>
          <a:p>
            <a:pPr lvl="2"/>
            <a:r>
              <a:rPr lang="en-US" dirty="0"/>
              <a:t>Do not stop medication abruptly.</a:t>
            </a:r>
          </a:p>
          <a:p>
            <a:pPr lvl="2"/>
            <a:r>
              <a:rPr lang="en-US" dirty="0"/>
              <a:t>Avoid during pregnancy and breastfeeding.</a:t>
            </a:r>
          </a:p>
        </p:txBody>
      </p:sp>
    </p:spTree>
    <p:extLst>
      <p:ext uri="{BB962C8B-B14F-4D97-AF65-F5344CB8AC3E}">
        <p14:creationId xmlns:p14="http://schemas.microsoft.com/office/powerpoint/2010/main" val="3221574785"/>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12"/>
          <p:cNvSpPr>
            <a:spLocks noChangeArrowheads="1"/>
          </p:cNvSpPr>
          <p:nvPr/>
        </p:nvSpPr>
        <p:spPr bwMode="auto">
          <a:xfrm>
            <a:off x="0" y="0"/>
            <a:ext cx="9144000" cy="62071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98306" name="Rectangle 8"/>
          <p:cNvSpPr>
            <a:spLocks noGrp="1" noChangeArrowheads="1"/>
          </p:cNvSpPr>
          <p:nvPr/>
        </p:nvSpPr>
        <p:spPr bwMode="auto">
          <a:xfrm>
            <a:off x="228600" y="5362575"/>
            <a:ext cx="8686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GB" sz="1400" b="0">
              <a:latin typeface="Arial" charset="0"/>
            </a:endParaRPr>
          </a:p>
        </p:txBody>
      </p:sp>
      <p:sp>
        <p:nvSpPr>
          <p:cNvPr id="2" name="Title 1"/>
          <p:cNvSpPr>
            <a:spLocks noGrp="1"/>
          </p:cNvSpPr>
          <p:nvPr>
            <p:ph type="title"/>
          </p:nvPr>
        </p:nvSpPr>
        <p:spPr/>
        <p:txBody>
          <a:bodyPr/>
          <a:lstStyle/>
          <a:p>
            <a:r>
              <a:rPr lang="en-US" dirty="0"/>
              <a:t>Table 36-4 </a:t>
            </a:r>
            <a:r>
              <a:rPr lang="en-US" dirty="0" smtClean="0"/>
              <a:t>Centrally </a:t>
            </a:r>
            <a:r>
              <a:rPr lang="en-US" dirty="0"/>
              <a:t>Acting Muscle Relaxants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18272751"/>
              </p:ext>
            </p:extLst>
          </p:nvPr>
        </p:nvGraphicFramePr>
        <p:xfrm>
          <a:off x="457200" y="1600200"/>
          <a:ext cx="8229600" cy="4191000"/>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a:t>
                      </a:r>
                      <a:r>
                        <a:rPr lang="en-US" sz="1600" baseline="0" dirty="0" smtClean="0"/>
                        <a:t>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AVERAGE ADULT</a:t>
                      </a:r>
                      <a:r>
                        <a:rPr lang="en-US" sz="1600" baseline="0" dirty="0" smtClean="0"/>
                        <a:t> DOSAGE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ROUTE OF ADMINISTRATION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1600" b="0" kern="1200" dirty="0" err="1" smtClean="0">
                          <a:solidFill>
                            <a:schemeClr val="tx1"/>
                          </a:solidFill>
                          <a:effectLst/>
                          <a:latin typeface="+mn-lt"/>
                          <a:ea typeface="+mn-ea"/>
                          <a:cs typeface="+mn-cs"/>
                        </a:rPr>
                        <a:t>baclofen</a:t>
                      </a:r>
                      <a:r>
                        <a:rPr lang="nl-NL" sz="1600" b="0" kern="1200" dirty="0" smtClean="0">
                          <a:solidFill>
                            <a:schemeClr val="tx1"/>
                          </a:solidFill>
                          <a:effectLst/>
                          <a:latin typeface="+mn-lt"/>
                          <a:ea typeface="+mn-ea"/>
                          <a:cs typeface="+mn-cs"/>
                        </a:rPr>
                        <a:t> </a:t>
                      </a:r>
                      <a:endParaRPr lang="nl-NL"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1600" b="0" kern="1200" dirty="0" smtClean="0">
                          <a:solidFill>
                            <a:schemeClr val="tx1"/>
                          </a:solidFill>
                          <a:effectLst/>
                          <a:latin typeface="+mn-lt"/>
                          <a:ea typeface="+mn-ea"/>
                          <a:cs typeface="+mn-cs"/>
                        </a:rPr>
                        <a:t>Baclofen </a:t>
                      </a:r>
                      <a:endParaRPr lang="nl-NL"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15–80 mg/d in divided doses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k-SK" sz="1600" b="0" kern="1200" dirty="0" smtClean="0">
                          <a:solidFill>
                            <a:schemeClr val="tx1"/>
                          </a:solidFill>
                          <a:effectLst/>
                          <a:latin typeface="+mn-lt"/>
                          <a:ea typeface="+mn-ea"/>
                          <a:cs typeface="+mn-cs"/>
                        </a:rPr>
                        <a:t>carisoprodol </a:t>
                      </a:r>
                      <a:endParaRPr lang="sk-SK"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Soma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600" b="0" kern="1200" dirty="0" smtClean="0">
                          <a:solidFill>
                            <a:schemeClr val="tx1"/>
                          </a:solidFill>
                          <a:effectLst/>
                          <a:latin typeface="+mn-lt"/>
                          <a:ea typeface="+mn-ea"/>
                          <a:cs typeface="+mn-cs"/>
                        </a:rPr>
                        <a:t>350 mg tid–</a:t>
                      </a:r>
                      <a:r>
                        <a:rPr lang="da-DK" sz="1600" b="0" kern="1200" dirty="0" err="1" smtClean="0">
                          <a:solidFill>
                            <a:schemeClr val="tx1"/>
                          </a:solidFill>
                          <a:effectLst/>
                          <a:latin typeface="+mn-lt"/>
                          <a:ea typeface="+mn-ea"/>
                          <a:cs typeface="+mn-cs"/>
                        </a:rPr>
                        <a:t>qid</a:t>
                      </a:r>
                      <a:r>
                        <a:rPr lang="da-DK" sz="1600" b="0" kern="1200" dirty="0" smtClean="0">
                          <a:solidFill>
                            <a:schemeClr val="tx1"/>
                          </a:solidFill>
                          <a:effectLst/>
                          <a:latin typeface="+mn-lt"/>
                          <a:ea typeface="+mn-ea"/>
                          <a:cs typeface="+mn-cs"/>
                        </a:rPr>
                        <a:t> </a:t>
                      </a:r>
                      <a:endParaRPr lang="da-DK"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600" b="0" kern="1200" dirty="0" err="1" smtClean="0">
                          <a:solidFill>
                            <a:schemeClr val="tx1"/>
                          </a:solidFill>
                          <a:effectLst/>
                          <a:latin typeface="+mn-lt"/>
                          <a:ea typeface="+mn-ea"/>
                          <a:cs typeface="+mn-cs"/>
                        </a:rPr>
                        <a:t>chlorzoxazone</a:t>
                      </a:r>
                      <a:r>
                        <a:rPr lang="pl-PL" sz="1600" b="0" kern="1200" dirty="0" smtClean="0">
                          <a:solidFill>
                            <a:schemeClr val="tx1"/>
                          </a:solidFill>
                          <a:effectLst/>
                          <a:latin typeface="+mn-lt"/>
                          <a:ea typeface="+mn-ea"/>
                          <a:cs typeface="+mn-cs"/>
                        </a:rPr>
                        <a:t> </a:t>
                      </a:r>
                      <a:endParaRPr lang="pl-PL"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b="0" kern="1200" dirty="0" err="1" smtClean="0">
                          <a:solidFill>
                            <a:schemeClr val="tx1"/>
                          </a:solidFill>
                          <a:effectLst/>
                          <a:latin typeface="+mn-lt"/>
                          <a:ea typeface="+mn-ea"/>
                          <a:cs typeface="+mn-cs"/>
                        </a:rPr>
                        <a:t>Parafon</a:t>
                      </a:r>
                      <a:r>
                        <a:rPr lang="tr-TR" sz="1600" b="0" kern="1200" dirty="0" smtClean="0">
                          <a:solidFill>
                            <a:schemeClr val="tx1"/>
                          </a:solidFill>
                          <a:effectLst/>
                          <a:latin typeface="+mn-lt"/>
                          <a:ea typeface="+mn-ea"/>
                          <a:cs typeface="+mn-cs"/>
                        </a:rPr>
                        <a:t> Forte </a:t>
                      </a:r>
                      <a:endParaRPr lang="tr-T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600" b="0" kern="1200" dirty="0" smtClean="0">
                          <a:solidFill>
                            <a:schemeClr val="tx1"/>
                          </a:solidFill>
                          <a:effectLst/>
                          <a:latin typeface="+mn-lt"/>
                          <a:ea typeface="+mn-ea"/>
                          <a:cs typeface="+mn-cs"/>
                        </a:rPr>
                        <a:t>250–750 mg tid–</a:t>
                      </a:r>
                      <a:r>
                        <a:rPr lang="da-DK" sz="1600" b="0" kern="1200" dirty="0" err="1" smtClean="0">
                          <a:solidFill>
                            <a:schemeClr val="tx1"/>
                          </a:solidFill>
                          <a:effectLst/>
                          <a:latin typeface="+mn-lt"/>
                          <a:ea typeface="+mn-ea"/>
                          <a:cs typeface="+mn-cs"/>
                        </a:rPr>
                        <a:t>qid</a:t>
                      </a:r>
                      <a:r>
                        <a:rPr lang="da-DK" sz="1600" b="0" kern="1200" dirty="0" smtClean="0">
                          <a:solidFill>
                            <a:schemeClr val="tx1"/>
                          </a:solidFill>
                          <a:effectLst/>
                          <a:latin typeface="+mn-lt"/>
                          <a:ea typeface="+mn-ea"/>
                          <a:cs typeface="+mn-cs"/>
                        </a:rPr>
                        <a:t> </a:t>
                      </a:r>
                      <a:endParaRPr lang="da-DK"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u-HU" sz="1600" b="0" kern="1200" dirty="0" smtClean="0">
                          <a:solidFill>
                            <a:schemeClr val="tx1"/>
                          </a:solidFill>
                          <a:effectLst/>
                          <a:latin typeface="+mn-lt"/>
                          <a:ea typeface="+mn-ea"/>
                          <a:cs typeface="+mn-cs"/>
                        </a:rPr>
                        <a:t>clonazepam </a:t>
                      </a:r>
                      <a:endParaRPr lang="hu-HU"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err="1" smtClean="0">
                          <a:solidFill>
                            <a:schemeClr val="tx1"/>
                          </a:solidFill>
                          <a:effectLst/>
                          <a:latin typeface="+mn-lt"/>
                          <a:ea typeface="+mn-ea"/>
                          <a:cs typeface="+mn-cs"/>
                        </a:rPr>
                        <a:t>Klonopin</a:t>
                      </a:r>
                      <a:r>
                        <a:rPr lang="en-US" sz="1600" b="0" kern="1200" dirty="0" smtClean="0">
                          <a:solidFill>
                            <a:schemeClr val="tx1"/>
                          </a:solidFill>
                          <a:effectLst/>
                          <a:latin typeface="+mn-lt"/>
                          <a:ea typeface="+mn-ea"/>
                          <a:cs typeface="+mn-cs"/>
                        </a:rPr>
                        <a:t>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600" b="0" kern="1200" dirty="0" smtClean="0">
                          <a:solidFill>
                            <a:schemeClr val="tx1"/>
                          </a:solidFill>
                          <a:effectLst/>
                          <a:latin typeface="+mn-lt"/>
                          <a:ea typeface="+mn-ea"/>
                          <a:cs typeface="+mn-cs"/>
                        </a:rPr>
                        <a:t>0.5–20 mg tid </a:t>
                      </a:r>
                      <a:endParaRPr lang="da-DK"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600" b="0" kern="1200" dirty="0" err="1" smtClean="0">
                          <a:solidFill>
                            <a:schemeClr val="tx1"/>
                          </a:solidFill>
                          <a:effectLst/>
                          <a:latin typeface="+mn-lt"/>
                          <a:ea typeface="+mn-ea"/>
                          <a:cs typeface="+mn-cs"/>
                        </a:rPr>
                        <a:t>cyclobenzaprine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b="0" kern="1200" dirty="0" err="1" smtClean="0">
                          <a:solidFill>
                            <a:schemeClr val="tx1"/>
                          </a:solidFill>
                          <a:effectLst/>
                          <a:latin typeface="+mn-lt"/>
                          <a:ea typeface="+mn-ea"/>
                          <a:cs typeface="+mn-cs"/>
                        </a:rPr>
                        <a:t>Flexeril</a:t>
                      </a:r>
                      <a:r>
                        <a:rPr lang="tr-TR" sz="1600" b="0" kern="1200" dirty="0" smtClean="0">
                          <a:solidFill>
                            <a:schemeClr val="tx1"/>
                          </a:solidFill>
                          <a:effectLst/>
                          <a:latin typeface="+mn-lt"/>
                          <a:ea typeface="+mn-ea"/>
                          <a:cs typeface="+mn-cs"/>
                        </a:rPr>
                        <a:t> </a:t>
                      </a:r>
                      <a:endParaRPr lang="tr-T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10–60 mg/d in divided doses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600" b="0" kern="1200" dirty="0" err="1" smtClean="0">
                          <a:solidFill>
                            <a:schemeClr val="tx1"/>
                          </a:solidFill>
                          <a:effectLst/>
                          <a:latin typeface="+mn-lt"/>
                          <a:ea typeface="+mn-ea"/>
                          <a:cs typeface="+mn-cs"/>
                        </a:rPr>
                        <a:t>dantrolene</a:t>
                      </a:r>
                      <a:r>
                        <a:rPr lang="nb-NO" sz="1600" b="0" kern="1200" dirty="0" smtClean="0">
                          <a:solidFill>
                            <a:schemeClr val="tx1"/>
                          </a:solidFill>
                          <a:effectLst/>
                          <a:latin typeface="+mn-lt"/>
                          <a:ea typeface="+mn-ea"/>
                          <a:cs typeface="+mn-cs"/>
                        </a:rPr>
                        <a:t> </a:t>
                      </a:r>
                      <a:endParaRPr lang="nb-NO"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s-IS" sz="1600" b="0" kern="1200" dirty="0" smtClean="0">
                          <a:solidFill>
                            <a:schemeClr val="tx1"/>
                          </a:solidFill>
                          <a:effectLst/>
                          <a:latin typeface="+mn-lt"/>
                          <a:ea typeface="+mn-ea"/>
                          <a:cs typeface="+mn-cs"/>
                        </a:rPr>
                        <a:t>Dantrium </a:t>
                      </a:r>
                      <a:endParaRPr lang="is-I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Initially, 25 mg/d and then 50–400 mg/d in divided doses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PO, oral; </a:t>
                      </a:r>
                      <a:r>
                        <a:rPr lang="en-US" sz="1400" b="0" kern="1200" dirty="0" err="1" smtClean="0">
                          <a:solidFill>
                            <a:schemeClr val="tx1"/>
                          </a:solidFill>
                          <a:effectLst/>
                          <a:latin typeface="+mn-lt"/>
                          <a:ea typeface="+mn-ea"/>
                          <a:cs typeface="+mn-cs"/>
                        </a:rPr>
                        <a:t>tid</a:t>
                      </a:r>
                      <a:r>
                        <a:rPr lang="en-US" sz="1400" b="0" kern="1200" dirty="0" smtClean="0">
                          <a:solidFill>
                            <a:schemeClr val="tx1"/>
                          </a:solidFill>
                          <a:effectLst/>
                          <a:latin typeface="+mn-lt"/>
                          <a:ea typeface="+mn-ea"/>
                          <a:cs typeface="+mn-cs"/>
                        </a:rPr>
                        <a:t>, three times a day; </a:t>
                      </a:r>
                      <a:r>
                        <a:rPr lang="en-US" sz="1400" b="0" kern="1200" dirty="0" err="1" smtClean="0">
                          <a:solidFill>
                            <a:schemeClr val="tx1"/>
                          </a:solidFill>
                          <a:effectLst/>
                          <a:latin typeface="+mn-lt"/>
                          <a:ea typeface="+mn-ea"/>
                          <a:cs typeface="+mn-cs"/>
                        </a:rPr>
                        <a:t>qid</a:t>
                      </a:r>
                      <a:r>
                        <a:rPr lang="en-US" sz="1400" b="0" kern="1200" dirty="0" smtClean="0">
                          <a:solidFill>
                            <a:schemeClr val="tx1"/>
                          </a:solidFill>
                          <a:effectLst/>
                          <a:latin typeface="+mn-lt"/>
                          <a:ea typeface="+mn-ea"/>
                          <a:cs typeface="+mn-cs"/>
                        </a:rPr>
                        <a:t>, four times a day; bid, twice a day; IM, intramuscular; IV, intravenous. </a:t>
                      </a:r>
                      <a:endParaRPr lang="en-US" sz="14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6" name="TextBox 5"/>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806858469"/>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12"/>
          <p:cNvSpPr>
            <a:spLocks noChangeArrowheads="1"/>
          </p:cNvSpPr>
          <p:nvPr/>
        </p:nvSpPr>
        <p:spPr bwMode="auto">
          <a:xfrm>
            <a:off x="0" y="0"/>
            <a:ext cx="9144000" cy="62071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98306" name="Rectangle 8"/>
          <p:cNvSpPr>
            <a:spLocks noGrp="1" noChangeArrowheads="1"/>
          </p:cNvSpPr>
          <p:nvPr/>
        </p:nvSpPr>
        <p:spPr bwMode="auto">
          <a:xfrm>
            <a:off x="228600" y="5362575"/>
            <a:ext cx="8686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GB" sz="1400" b="0">
              <a:latin typeface="Arial" charset="0"/>
            </a:endParaRPr>
          </a:p>
        </p:txBody>
      </p:sp>
      <p:sp>
        <p:nvSpPr>
          <p:cNvPr id="2" name="Title 1"/>
          <p:cNvSpPr>
            <a:spLocks noGrp="1"/>
          </p:cNvSpPr>
          <p:nvPr>
            <p:ph type="title"/>
          </p:nvPr>
        </p:nvSpPr>
        <p:spPr/>
        <p:txBody>
          <a:bodyPr/>
          <a:lstStyle/>
          <a:p>
            <a:r>
              <a:rPr lang="en-US" dirty="0"/>
              <a:t>Table 36-4 </a:t>
            </a:r>
            <a:r>
              <a:rPr lang="en-US" dirty="0" smtClean="0"/>
              <a:t>Centrally </a:t>
            </a:r>
            <a:r>
              <a:rPr lang="en-US" dirty="0"/>
              <a:t>Acting Muscle Relaxants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57199184"/>
              </p:ext>
            </p:extLst>
          </p:nvPr>
        </p:nvGraphicFramePr>
        <p:xfrm>
          <a:off x="457200" y="1600200"/>
          <a:ext cx="8229600" cy="4424680"/>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a:t>
                      </a:r>
                      <a:r>
                        <a:rPr lang="en-US" sz="1600" baseline="0" dirty="0" smtClean="0"/>
                        <a:t>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AVERAGE ADULT</a:t>
                      </a:r>
                      <a:r>
                        <a:rPr lang="en-US" sz="1600" baseline="0" dirty="0" smtClean="0"/>
                        <a:t> DOSAGE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ROUTE OF ADMINISTRATION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u-HU" sz="1600" b="0" kern="1200" dirty="0" smtClean="0">
                          <a:solidFill>
                            <a:schemeClr val="tx1"/>
                          </a:solidFill>
                          <a:effectLst/>
                          <a:latin typeface="+mn-lt"/>
                          <a:ea typeface="+mn-ea"/>
                          <a:cs typeface="+mn-cs"/>
                        </a:rPr>
                        <a:t>diazepam </a:t>
                      </a:r>
                      <a:endParaRPr lang="hu-HU"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s-IS" sz="1600" b="0" kern="1200" dirty="0" smtClean="0">
                          <a:solidFill>
                            <a:schemeClr val="tx1"/>
                          </a:solidFill>
                          <a:effectLst/>
                          <a:latin typeface="+mn-lt"/>
                          <a:ea typeface="+mn-ea"/>
                          <a:cs typeface="+mn-cs"/>
                        </a:rPr>
                        <a:t>Valium </a:t>
                      </a:r>
                      <a:endParaRPr lang="is-I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2–10 mg bid–</a:t>
                      </a:r>
                      <a:r>
                        <a:rPr lang="en-US" sz="1600" b="0" kern="1200" dirty="0" err="1" smtClean="0">
                          <a:solidFill>
                            <a:schemeClr val="tx1"/>
                          </a:solidFill>
                          <a:effectLst/>
                          <a:latin typeface="+mn-lt"/>
                          <a:ea typeface="+mn-ea"/>
                          <a:cs typeface="+mn-cs"/>
                        </a:rPr>
                        <a:t>qid</a:t>
                      </a:r>
                      <a:r>
                        <a:rPr lang="en-US" sz="1600" b="0" kern="1200" dirty="0" smtClean="0">
                          <a:solidFill>
                            <a:schemeClr val="tx1"/>
                          </a:solidFill>
                          <a:effectLst/>
                          <a:latin typeface="+mn-lt"/>
                          <a:ea typeface="+mn-ea"/>
                          <a:cs typeface="+mn-cs"/>
                        </a:rPr>
                        <a:t> </a:t>
                      </a:r>
                      <a:endParaRPr lang="en-US" sz="1600" dirty="0" smtClean="0">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2–10 mg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p>
                    <a:p>
                      <a:r>
                        <a:rPr lang="en-US" sz="1600" dirty="0" smtClean="0"/>
                        <a:t>IM, IV</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600" b="0" kern="1200" dirty="0" err="1" smtClean="0">
                          <a:solidFill>
                            <a:schemeClr val="tx1"/>
                          </a:solidFill>
                          <a:effectLst/>
                          <a:latin typeface="+mn-lt"/>
                          <a:ea typeface="+mn-ea"/>
                          <a:cs typeface="+mn-cs"/>
                        </a:rPr>
                        <a:t>lorazepam</a:t>
                      </a:r>
                      <a:r>
                        <a:rPr lang="pl-PL" sz="1600" b="0" kern="1200" dirty="0" smtClean="0">
                          <a:solidFill>
                            <a:schemeClr val="tx1"/>
                          </a:solidFill>
                          <a:effectLst/>
                          <a:latin typeface="+mn-lt"/>
                          <a:ea typeface="+mn-ea"/>
                          <a:cs typeface="+mn-cs"/>
                        </a:rPr>
                        <a:t> </a:t>
                      </a:r>
                      <a:endParaRPr lang="pl-PL"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1600" b="0" kern="1200" dirty="0" err="1" smtClean="0">
                          <a:solidFill>
                            <a:schemeClr val="tx1"/>
                          </a:solidFill>
                          <a:effectLst/>
                          <a:latin typeface="+mn-lt"/>
                          <a:ea typeface="+mn-ea"/>
                          <a:cs typeface="+mn-cs"/>
                        </a:rPr>
                        <a:t>Ativan</a:t>
                      </a:r>
                      <a:r>
                        <a:rPr lang="nl-NL" sz="1600" b="0" kern="1200" dirty="0" smtClean="0">
                          <a:solidFill>
                            <a:schemeClr val="tx1"/>
                          </a:solidFill>
                          <a:effectLst/>
                          <a:latin typeface="+mn-lt"/>
                          <a:ea typeface="+mn-ea"/>
                          <a:cs typeface="+mn-cs"/>
                        </a:rPr>
                        <a:t> </a:t>
                      </a:r>
                      <a:endParaRPr lang="nl-NL"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600" b="0" kern="1200" dirty="0" smtClean="0">
                          <a:solidFill>
                            <a:schemeClr val="tx1"/>
                          </a:solidFill>
                          <a:effectLst/>
                          <a:latin typeface="+mn-lt"/>
                          <a:ea typeface="+mn-ea"/>
                          <a:cs typeface="+mn-cs"/>
                        </a:rPr>
                        <a:t>1–10 mg bid–tid </a:t>
                      </a:r>
                      <a:endParaRPr lang="da-DK"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err="1" smtClean="0">
                          <a:solidFill>
                            <a:schemeClr val="tx1"/>
                          </a:solidFill>
                          <a:effectLst/>
                          <a:latin typeface="+mn-lt"/>
                          <a:ea typeface="+mn-ea"/>
                          <a:cs typeface="+mn-cs"/>
                        </a:rPr>
                        <a:t>methocarbamol</a:t>
                      </a:r>
                      <a:r>
                        <a:rPr lang="en-US" sz="1600" b="0" kern="1200" dirty="0" smtClean="0">
                          <a:solidFill>
                            <a:schemeClr val="tx1"/>
                          </a:solidFill>
                          <a:effectLst/>
                          <a:latin typeface="+mn-lt"/>
                          <a:ea typeface="+mn-ea"/>
                          <a:cs typeface="+mn-cs"/>
                        </a:rPr>
                        <a:t>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err="1" smtClean="0">
                          <a:solidFill>
                            <a:schemeClr val="tx1"/>
                          </a:solidFill>
                          <a:effectLst/>
                          <a:latin typeface="+mn-lt"/>
                          <a:ea typeface="+mn-ea"/>
                          <a:cs typeface="+mn-cs"/>
                        </a:rPr>
                        <a:t>Robaxin</a:t>
                      </a:r>
                      <a:r>
                        <a:rPr lang="en-US" sz="1600" b="0" kern="1200" dirty="0" smtClean="0">
                          <a:solidFill>
                            <a:schemeClr val="tx1"/>
                          </a:solidFill>
                          <a:effectLst/>
                          <a:latin typeface="+mn-lt"/>
                          <a:ea typeface="+mn-ea"/>
                          <a:cs typeface="+mn-cs"/>
                        </a:rPr>
                        <a:t>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1.5 g </a:t>
                      </a:r>
                      <a:r>
                        <a:rPr lang="en-US" sz="1600" b="0" kern="1200" dirty="0" err="1" smtClean="0">
                          <a:solidFill>
                            <a:schemeClr val="tx1"/>
                          </a:solidFill>
                          <a:effectLst/>
                          <a:latin typeface="+mn-lt"/>
                          <a:ea typeface="+mn-ea"/>
                          <a:cs typeface="+mn-cs"/>
                        </a:rPr>
                        <a:t>qid</a:t>
                      </a:r>
                      <a:r>
                        <a:rPr lang="en-US" sz="1600" b="0" kern="1200" dirty="0" smtClean="0">
                          <a:solidFill>
                            <a:schemeClr val="tx1"/>
                          </a:solidFill>
                          <a:effectLst/>
                          <a:latin typeface="+mn-lt"/>
                          <a:ea typeface="+mn-ea"/>
                          <a:cs typeface="+mn-cs"/>
                        </a:rPr>
                        <a:t> for 2–3 d and then 4–4.5 g/d in 3–6 divided doses </a:t>
                      </a:r>
                      <a:endParaRPr lang="en-US" sz="1600" dirty="0" smtClean="0">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b="0" kern="1200" dirty="0" smtClean="0">
                          <a:solidFill>
                            <a:schemeClr val="tx1"/>
                          </a:solidFill>
                          <a:effectLst/>
                          <a:latin typeface="+mn-lt"/>
                          <a:ea typeface="+mn-ea"/>
                          <a:cs typeface="+mn-cs"/>
                        </a:rPr>
                        <a:t>0.5–1 g q8h </a:t>
                      </a:r>
                      <a:endParaRPr lang="es-ES_tradnl" sz="1600" dirty="0" smtClean="0">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1–3 g/d in divided doses (max- </a:t>
                      </a:r>
                      <a:r>
                        <a:rPr lang="en-US" sz="1600" b="0" kern="1200" dirty="0" err="1" smtClean="0">
                          <a:solidFill>
                            <a:schemeClr val="tx1"/>
                          </a:solidFill>
                          <a:effectLst/>
                          <a:latin typeface="+mn-lt"/>
                          <a:ea typeface="+mn-ea"/>
                          <a:cs typeface="+mn-cs"/>
                        </a:rPr>
                        <a:t>imum</a:t>
                      </a:r>
                      <a:r>
                        <a:rPr lang="en-US" sz="1600" b="0" kern="1200" dirty="0" smtClean="0">
                          <a:solidFill>
                            <a:schemeClr val="tx1"/>
                          </a:solidFill>
                          <a:effectLst/>
                          <a:latin typeface="+mn-lt"/>
                          <a:ea typeface="+mn-ea"/>
                          <a:cs typeface="+mn-cs"/>
                        </a:rPr>
                        <a:t>: rate of 300 mg/min)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p>
                    <a:p>
                      <a:endParaRPr lang="en-US" sz="1600" dirty="0" smtClean="0"/>
                    </a:p>
                    <a:p>
                      <a:endParaRPr lang="en-US" sz="1600" dirty="0" smtClean="0"/>
                    </a:p>
                    <a:p>
                      <a:r>
                        <a:rPr lang="en-US" sz="1600" dirty="0" smtClean="0"/>
                        <a:t>IM</a:t>
                      </a:r>
                    </a:p>
                    <a:p>
                      <a:r>
                        <a:rPr lang="en-US" sz="1600" dirty="0" smtClean="0"/>
                        <a:t>IV</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err="1" smtClean="0">
                          <a:solidFill>
                            <a:schemeClr val="tx1"/>
                          </a:solidFill>
                          <a:effectLst/>
                          <a:latin typeface="+mn-lt"/>
                          <a:ea typeface="+mn-ea"/>
                          <a:cs typeface="+mn-cs"/>
                        </a:rPr>
                        <a:t>orphenadrine</a:t>
                      </a:r>
                      <a:r>
                        <a:rPr lang="en-US" sz="1600" b="0" kern="1200" dirty="0" smtClean="0">
                          <a:solidFill>
                            <a:schemeClr val="tx1"/>
                          </a:solidFill>
                          <a:effectLst/>
                          <a:latin typeface="+mn-lt"/>
                          <a:ea typeface="+mn-ea"/>
                          <a:cs typeface="+mn-cs"/>
                        </a:rPr>
                        <a:t> citrate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0" kern="1200" dirty="0" err="1" smtClean="0">
                          <a:solidFill>
                            <a:schemeClr val="tx1"/>
                          </a:solidFill>
                          <a:effectLst/>
                          <a:latin typeface="+mn-lt"/>
                          <a:ea typeface="+mn-ea"/>
                          <a:cs typeface="+mn-cs"/>
                        </a:rPr>
                        <a:t>Norflex</a:t>
                      </a:r>
                      <a:r>
                        <a:rPr lang="fr-FR" sz="1600" b="0" kern="1200" dirty="0" smtClean="0">
                          <a:solidFill>
                            <a:schemeClr val="tx1"/>
                          </a:solidFill>
                          <a:effectLst/>
                          <a:latin typeface="+mn-lt"/>
                          <a:ea typeface="+mn-ea"/>
                          <a:cs typeface="+mn-cs"/>
                        </a:rPr>
                        <a:t> </a:t>
                      </a:r>
                      <a:endParaRPr lang="fr-F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100 mg bid </a:t>
                      </a:r>
                      <a:endParaRPr lang="en-US" sz="1600" dirty="0" smtClean="0">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60 mg bid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p>
                    <a:p>
                      <a:r>
                        <a:rPr lang="en-US" sz="1600" dirty="0" smtClean="0"/>
                        <a:t>IM, IV</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PO, oral; </a:t>
                      </a:r>
                      <a:r>
                        <a:rPr lang="en-US" sz="1400" b="0" kern="1200" dirty="0" err="1" smtClean="0">
                          <a:solidFill>
                            <a:schemeClr val="tx1"/>
                          </a:solidFill>
                          <a:effectLst/>
                          <a:latin typeface="+mn-lt"/>
                          <a:ea typeface="+mn-ea"/>
                          <a:cs typeface="+mn-cs"/>
                        </a:rPr>
                        <a:t>tid</a:t>
                      </a:r>
                      <a:r>
                        <a:rPr lang="en-US" sz="1400" b="0" kern="1200" dirty="0" smtClean="0">
                          <a:solidFill>
                            <a:schemeClr val="tx1"/>
                          </a:solidFill>
                          <a:effectLst/>
                          <a:latin typeface="+mn-lt"/>
                          <a:ea typeface="+mn-ea"/>
                          <a:cs typeface="+mn-cs"/>
                        </a:rPr>
                        <a:t>, three times a day; </a:t>
                      </a:r>
                      <a:r>
                        <a:rPr lang="en-US" sz="1400" b="0" kern="1200" dirty="0" err="1" smtClean="0">
                          <a:solidFill>
                            <a:schemeClr val="tx1"/>
                          </a:solidFill>
                          <a:effectLst/>
                          <a:latin typeface="+mn-lt"/>
                          <a:ea typeface="+mn-ea"/>
                          <a:cs typeface="+mn-cs"/>
                        </a:rPr>
                        <a:t>qid</a:t>
                      </a:r>
                      <a:r>
                        <a:rPr lang="en-US" sz="1400" b="0" kern="1200" dirty="0" smtClean="0">
                          <a:solidFill>
                            <a:schemeClr val="tx1"/>
                          </a:solidFill>
                          <a:effectLst/>
                          <a:latin typeface="+mn-lt"/>
                          <a:ea typeface="+mn-ea"/>
                          <a:cs typeface="+mn-cs"/>
                        </a:rPr>
                        <a:t>, four times a day; bid, twice a day; IM, intramuscular; IV, intravenous. </a:t>
                      </a:r>
                      <a:endParaRPr lang="en-US" sz="14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41067271"/>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sld>
</file>

<file path=ppt/theme/theme1.xml><?xml version="1.0" encoding="utf-8"?>
<a:theme xmlns:a="http://schemas.openxmlformats.org/drawingml/2006/main" name="508 Lecture">
  <a:themeElements>
    <a:clrScheme name="Custom 7">
      <a:dk1>
        <a:sysClr val="windowText" lastClr="000000"/>
      </a:dk1>
      <a:lt1>
        <a:sysClr val="window" lastClr="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2460</TotalTime>
  <Words>2419</Words>
  <Application>Microsoft Office PowerPoint</Application>
  <PresentationFormat>On-screen Show (4:3)</PresentationFormat>
  <Paragraphs>813</Paragraphs>
  <Slides>70</Slides>
  <Notes>26</Notes>
  <HiddenSlides>0</HiddenSlides>
  <MMClips>0</MMClips>
  <ScaleCrop>false</ScaleCrop>
  <HeadingPairs>
    <vt:vector size="4" baseType="variant">
      <vt:variant>
        <vt:lpstr>Theme</vt:lpstr>
      </vt:variant>
      <vt:variant>
        <vt:i4>1</vt:i4>
      </vt:variant>
      <vt:variant>
        <vt:lpstr>Slide Titles</vt:lpstr>
      </vt:variant>
      <vt:variant>
        <vt:i4>70</vt:i4>
      </vt:variant>
    </vt:vector>
  </HeadingPairs>
  <TitlesOfParts>
    <vt:vector size="71" baseType="lpstr">
      <vt:lpstr>508 Lecture</vt:lpstr>
      <vt:lpstr>Focus on Pharmacology: Essentials for Health Professionals Third Edition</vt:lpstr>
      <vt:lpstr>Introduction</vt:lpstr>
      <vt:lpstr>Musculoskeletal System</vt:lpstr>
      <vt:lpstr>Musculoskeletal System</vt:lpstr>
      <vt:lpstr>Figure 36-1   The skeletal system and its functions.</vt:lpstr>
      <vt:lpstr>Osteoporosis</vt:lpstr>
      <vt:lpstr>Osteoporosis</vt:lpstr>
      <vt:lpstr>Table 36-1 Drugs Used to Treat Osteoporosis</vt:lpstr>
      <vt:lpstr>Osteoporosis</vt:lpstr>
      <vt:lpstr>Osteoporosis</vt:lpstr>
      <vt:lpstr>Osteoporosis</vt:lpstr>
      <vt:lpstr>Osteoporosis</vt:lpstr>
      <vt:lpstr>Osteoporosis</vt:lpstr>
      <vt:lpstr>Osteoporosis</vt:lpstr>
      <vt:lpstr>Osteoporosis</vt:lpstr>
      <vt:lpstr>Osteoporosis</vt:lpstr>
      <vt:lpstr>Osteoporosis</vt:lpstr>
      <vt:lpstr>Osteoporosis</vt:lpstr>
      <vt:lpstr>Osteoporosis</vt:lpstr>
      <vt:lpstr>Osteoporosis</vt:lpstr>
      <vt:lpstr>Osteoporosis</vt:lpstr>
      <vt:lpstr>Osteoporosis</vt:lpstr>
      <vt:lpstr>Rheumatoid Arthritis</vt:lpstr>
      <vt:lpstr>Rheumatoid Arthritis</vt:lpstr>
      <vt:lpstr>Table 36-2 Disease-Modifying Drugs for Rheumatoid Arthritis</vt:lpstr>
      <vt:lpstr>Table 36-2 Disease-Modifying Drugs for Rheumatoid Arthritis</vt:lpstr>
      <vt:lpstr>Table 36-2 Disease-Modifying Drugs for Rheumatoid Arthritis</vt:lpstr>
      <vt:lpstr>Rheumatoid Arthritis</vt:lpstr>
      <vt:lpstr>Rheumatoid Arthritis</vt:lpstr>
      <vt:lpstr>Rheumatoid Arthritis</vt:lpstr>
      <vt:lpstr>Rheumatoid Arthritis</vt:lpstr>
      <vt:lpstr>Rheumatoid Arthritis</vt:lpstr>
      <vt:lpstr>Rheumatoid Arthritis</vt:lpstr>
      <vt:lpstr>Rheumatoid Arthritis</vt:lpstr>
      <vt:lpstr>Rheumatoid Arthritis</vt:lpstr>
      <vt:lpstr>Rheumatoid Arthritis</vt:lpstr>
      <vt:lpstr>Rheumatoid Arthritis</vt:lpstr>
      <vt:lpstr>Rheumatoid Arthritis</vt:lpstr>
      <vt:lpstr>Rheumatoid Arthritis</vt:lpstr>
      <vt:lpstr>Rheumatoid Arthritis</vt:lpstr>
      <vt:lpstr>Rheumatoid Arthritis</vt:lpstr>
      <vt:lpstr>Rheumatoid Arthritis</vt:lpstr>
      <vt:lpstr>Rheumatoid Arthritis</vt:lpstr>
      <vt:lpstr>Rheumatoid Arthritis</vt:lpstr>
      <vt:lpstr>Rheumatoid Arthritis</vt:lpstr>
      <vt:lpstr>Gout and Gouty Arthritis</vt:lpstr>
      <vt:lpstr>Table 36-3 Antigout Medications</vt:lpstr>
      <vt:lpstr>Gout and Gouty Arthritis</vt:lpstr>
      <vt:lpstr>Gout and Gouty Arthritis</vt:lpstr>
      <vt:lpstr>Gout and Gouty Arthritis</vt:lpstr>
      <vt:lpstr>Gout and Gouty Arthritis</vt:lpstr>
      <vt:lpstr>Gout and Gouty Arthritis</vt:lpstr>
      <vt:lpstr>Gout and Gouty Arthritis</vt:lpstr>
      <vt:lpstr>Gout and Gouty Arthritis</vt:lpstr>
      <vt:lpstr>Gout and Gouty Arthritis</vt:lpstr>
      <vt:lpstr>Gout and Gouty Arthritis</vt:lpstr>
      <vt:lpstr>Gout and Gouty Arthritis</vt:lpstr>
      <vt:lpstr>Gout and Gouty Arthritis</vt:lpstr>
      <vt:lpstr>Gout and Gouty Arthritis</vt:lpstr>
      <vt:lpstr>Muscle Spasms and Pain</vt:lpstr>
      <vt:lpstr>Muscle Spasms and Pain</vt:lpstr>
      <vt:lpstr>Muscle Spasms and Pain</vt:lpstr>
      <vt:lpstr>Muscle Spasms and Pain</vt:lpstr>
      <vt:lpstr>Muscle Spasms and Pain</vt:lpstr>
      <vt:lpstr>Muscle Spasms and Pain</vt:lpstr>
      <vt:lpstr>Muscle Spasms and Pain</vt:lpstr>
      <vt:lpstr>Muscle Spasms and Pain</vt:lpstr>
      <vt:lpstr>Muscle Spasms and Pain</vt:lpstr>
      <vt:lpstr>Table 36-4 Centrally Acting Muscle Relaxants</vt:lpstr>
      <vt:lpstr>Table 36-4 Centrally Acting Muscle Relaxants</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Focus on Pharmacology: Essentials for Health Professionals, 3e</dc:title>
  <dc:creator>Jahangir Moini</dc:creator>
  <cp:lastModifiedBy>Kavita Saini</cp:lastModifiedBy>
  <cp:revision>193</cp:revision>
  <dcterms:created xsi:type="dcterms:W3CDTF">2017-04-26T05:34:03Z</dcterms:created>
  <dcterms:modified xsi:type="dcterms:W3CDTF">2018-09-17T14:58:38Z</dcterms:modified>
</cp:coreProperties>
</file>